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8" r:id="rId1"/>
  </p:sldMasterIdLst>
  <p:notesMasterIdLst>
    <p:notesMasterId r:id="rId6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9490DE5-BF12-49EF-BABC-9BF32C7AF313}">
  <a:tblStyle styleId="{79490DE5-BF12-49EF-BABC-9BF32C7AF313}" styleName="Table_0">
    <a:wholeTbl>
      <a:tcTxStyle b="off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 cmpd="sng">
              <a:solidFill>
                <a:srgbClr val="5F5F5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0" cap="flat" cmpd="sng">
              <a:solidFill>
                <a:srgbClr val="5F5F5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0" cap="flat" cmpd="sng">
              <a:solidFill>
                <a:srgbClr val="5F5F5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0" cap="flat" cmpd="sng">
              <a:solidFill>
                <a:srgbClr val="5F5F5F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12700" cap="flat" cmpd="sng">
              <a:solidFill>
                <a:srgbClr val="5F5F5F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12700" cap="flat" cmpd="sng">
              <a:solidFill>
                <a:srgbClr val="5F5F5F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  <a:fill>
          <a:solidFill>
            <a:srgbClr val="F4E6E7"/>
          </a:solidFill>
        </a:fill>
      </a:tcStyle>
    </a:wholeTbl>
    <a:band1H>
      <a:tcStyle>
        <a:tcBdr/>
        <a:fill>
          <a:solidFill>
            <a:srgbClr val="E9CACB"/>
          </a:solidFill>
        </a:fill>
      </a:tcStyle>
    </a:band1H>
    <a:band1V>
      <a:tcStyle>
        <a:tcBdr/>
        <a:fill>
          <a:solidFill>
            <a:srgbClr val="E9CACB"/>
          </a:solidFill>
        </a:fill>
      </a:tcStyle>
    </a:band1V>
    <a:lastCol>
      <a:tcTxStyle b="on" i="off">
        <a:font>
          <a:latin typeface="Arial"/>
          <a:ea typeface="Arial"/>
          <a:cs typeface="Arial"/>
        </a:font>
        <a:srgbClr val="5F5F5F"/>
      </a:tcTxStyle>
      <a:tcStyle>
        <a:tcBdr/>
        <a:fill>
          <a:solidFill>
            <a:srgbClr val="C20F2A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rgbClr val="5F5F5F"/>
      </a:tcTxStyle>
      <a:tcStyle>
        <a:tcBdr/>
        <a:fill>
          <a:solidFill>
            <a:srgbClr val="C20F2A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5F5F5F"/>
      </a:tcTxStyle>
      <a:tcStyle>
        <a:tcBdr>
          <a:top>
            <a:ln w="38100" cap="flat" cmpd="sng">
              <a:solidFill>
                <a:srgbClr val="5F5F5F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rgbClr val="C20F2A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5F5F5F"/>
      </a:tcTxStyle>
      <a:tcStyle>
        <a:tcBdr>
          <a:bottom>
            <a:ln w="38100" cap="flat" cmpd="sng">
              <a:solidFill>
                <a:srgbClr val="5F5F5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C20F2A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53"/>
    <p:restoredTop sz="94696"/>
  </p:normalViewPr>
  <p:slideViewPr>
    <p:cSldViewPr snapToGrid="0" snapToObjects="1">
      <p:cViewPr varScale="1">
        <p:scale>
          <a:sx n="90" d="100"/>
          <a:sy n="90" d="100"/>
        </p:scale>
        <p:origin x="232" y="5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theme" Target="theme/theme1.xml"/><Relationship Id="rId64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notesMaster" Target="notesMasters/notesMaster1.xml"/><Relationship Id="rId61" Type="http://schemas.openxmlformats.org/officeDocument/2006/relationships/presProps" Target="presProps.xml"/><Relationship Id="rId62" Type="http://schemas.openxmlformats.org/officeDocument/2006/relationships/viewProps" Target="view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799" cy="4587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799" cy="4587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399" cy="30860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36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36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36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36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36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799" cy="4587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8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Times New Roman"/>
              <a:buNone/>
            </a:pPr>
            <a:fld id="{00000000-1234-1234-1234-123412341234}" type="slidenum">
              <a:rPr lang="zh-CN"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lang="zh-CN"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399" cy="30860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4" name="Shape 124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Shape 125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Times New Roman"/>
              <a:buNone/>
            </a:pPr>
            <a:fld id="{00000000-1234-1234-1234-123412341234}" type="slidenum">
              <a:rPr lang="en-US" altLang="zh-CN"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fld>
            <a:endParaRPr lang="zh-CN"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04" name="Shape 204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Shape 205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Times New Roman"/>
              <a:buNone/>
            </a:pPr>
            <a:fld id="{00000000-1234-1234-1234-123412341234}" type="slidenum">
              <a:rPr lang="en-US" altLang="zh-C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10</a:t>
            </a:fld>
            <a:endParaRPr lang="zh-CN"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19" name="Shape 219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" name="Shape 220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Times New Roman"/>
              <a:buNone/>
            </a:pPr>
            <a:fld id="{00000000-1234-1234-1234-123412341234}" type="slidenum">
              <a:rPr lang="en-US" altLang="zh-C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11</a:t>
            </a:fld>
            <a:endParaRPr lang="zh-CN"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Shape 228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9" name="Shape 22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lIns="91425" tIns="45700" rIns="91425" bIns="45700" anchor="b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25000"/>
              <a:buFont typeface="Times New Roman"/>
              <a:buNone/>
            </a:pPr>
            <a:fld id="{00000000-1234-1234-1234-123412341234}" type="slidenum">
              <a:rPr lang="en-US" altLang="zh-CN"/>
              <a:t>12</a:t>
            </a:fld>
            <a:endParaRPr lang="zh-CN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Shape 235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36" name="Shape 236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lIns="91425" tIns="45700" rIns="91425" bIns="45700" anchor="b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Times New Roman"/>
              <a:buNone/>
            </a:pPr>
            <a:fld id="{00000000-1234-1234-1234-123412341234}" type="slidenum">
              <a:rPr lang="en-US" altLang="zh-CN"/>
              <a:t>13</a:t>
            </a:fld>
            <a:endParaRPr lang="zh-CN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Shape 24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43" name="Shape 243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lIns="91425" tIns="45700" rIns="91425" bIns="45700" anchor="b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25000"/>
              <a:buFont typeface="Times New Roman"/>
              <a:buNone/>
            </a:pPr>
            <a:fld id="{00000000-1234-1234-1234-123412341234}" type="slidenum">
              <a:rPr lang="en-US" altLang="zh-CN"/>
              <a:t>14</a:t>
            </a:fld>
            <a:endParaRPr lang="zh-CN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49" name="Shape 249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" name="Shape 250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Times New Roman"/>
              <a:buNone/>
            </a:pPr>
            <a:fld id="{00000000-1234-1234-1234-123412341234}" type="slidenum">
              <a:rPr lang="en-US" altLang="zh-C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15</a:t>
            </a:fld>
            <a:endParaRPr lang="zh-CN"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Shape 258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59" name="Shape 25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lIns="91425" tIns="45700" rIns="91425" bIns="45700" anchor="b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25000"/>
              <a:buFont typeface="Times New Roman"/>
              <a:buNone/>
            </a:pPr>
            <a:fld id="{00000000-1234-1234-1234-123412341234}" type="slidenum">
              <a:rPr lang="en-US" altLang="zh-CN"/>
              <a:t>16</a:t>
            </a:fld>
            <a:endParaRPr lang="zh-CN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Shape 264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65" name="Shape 265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lIns="91425" tIns="45700" rIns="91425" bIns="45700" anchor="b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25000"/>
              <a:buFont typeface="Times New Roman"/>
              <a:buNone/>
            </a:pPr>
            <a:fld id="{00000000-1234-1234-1234-123412341234}" type="slidenum">
              <a:rPr lang="en-US" altLang="zh-CN"/>
              <a:t>17</a:t>
            </a:fld>
            <a:endParaRPr lang="zh-CN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Shape 271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72" name="Shape 272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lIns="91425" tIns="45700" rIns="91425" bIns="45700" anchor="b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25000"/>
              <a:buFont typeface="Times New Roman"/>
              <a:buNone/>
            </a:pPr>
            <a:fld id="{00000000-1234-1234-1234-123412341234}" type="slidenum">
              <a:rPr lang="en-US" altLang="zh-CN"/>
              <a:t>18</a:t>
            </a:fld>
            <a:endParaRPr lang="zh-CN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Shape 277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78" name="Shape 27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lIns="91425" tIns="45700" rIns="91425" bIns="45700" anchor="b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25000"/>
              <a:buFont typeface="Times New Roman"/>
              <a:buNone/>
            </a:pPr>
            <a:fld id="{00000000-1234-1234-1234-123412341234}" type="slidenum">
              <a:rPr lang="en-US" altLang="zh-CN"/>
              <a:t>19</a:t>
            </a:fld>
            <a:endParaRPr lang="zh-C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31" name="Shape 131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Shape 132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Times New Roman"/>
              <a:buNone/>
            </a:pPr>
            <a:fld id="{00000000-1234-1234-1234-123412341234}" type="slidenum">
              <a:rPr lang="en-US" altLang="zh-CN"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fld>
            <a:endParaRPr lang="zh-CN"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Shape 285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86" name="Shape 286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lIns="91425" tIns="45700" rIns="91425" bIns="45700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 altLang="zh-CN"/>
              <a:t>20</a:t>
            </a:fld>
            <a:endParaRPr lang="zh-CN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Shape 290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Shape 291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92" name="Shape 292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lIns="91425" tIns="45700" rIns="91425" bIns="45700" anchor="b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25000"/>
              <a:buFont typeface="Times New Roman"/>
              <a:buNone/>
            </a:pPr>
            <a:fld id="{00000000-1234-1234-1234-123412341234}" type="slidenum">
              <a:rPr lang="en-US" altLang="zh-CN"/>
              <a:t>21</a:t>
            </a:fld>
            <a:endParaRPr lang="zh-CN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Shape 296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Shape 297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98" name="Shape 29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lIns="91425" tIns="45700" rIns="91425" bIns="45700" anchor="b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25000"/>
              <a:buFont typeface="Times New Roman"/>
              <a:buNone/>
            </a:pPr>
            <a:fld id="{00000000-1234-1234-1234-123412341234}" type="slidenum">
              <a:rPr lang="en-US" altLang="zh-CN"/>
              <a:t>22</a:t>
            </a:fld>
            <a:endParaRPr lang="zh-CN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Shape 303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04" name="Shape 304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lIns="91425" tIns="45700" rIns="91425" bIns="45700" anchor="b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25000"/>
              <a:buFont typeface="Times New Roman"/>
              <a:buNone/>
            </a:pPr>
            <a:fld id="{00000000-1234-1234-1234-123412341234}" type="slidenum">
              <a:rPr lang="en-US" altLang="zh-CN"/>
              <a:t>23</a:t>
            </a:fld>
            <a:endParaRPr lang="zh-CN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Shape 310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311" name="Shape 311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lIns="91425" tIns="45700" rIns="91425" bIns="45700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 altLang="zh-CN"/>
              <a:t>24</a:t>
            </a:fld>
            <a:endParaRPr lang="zh-CN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Shape 316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17" name="Shape 317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lIns="91425" tIns="45700" rIns="91425" bIns="45700" anchor="b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25000"/>
              <a:buFont typeface="Times New Roman"/>
              <a:buNone/>
            </a:pPr>
            <a:fld id="{00000000-1234-1234-1234-123412341234}" type="slidenum">
              <a:rPr lang="en-US" altLang="zh-CN"/>
              <a:t>25</a:t>
            </a:fld>
            <a:endParaRPr lang="zh-CN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Shape 321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Shape 32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23" name="Shape 323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lIns="91425" tIns="45700" rIns="91425" bIns="45700" anchor="b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25000"/>
              <a:buFont typeface="Times New Roman"/>
              <a:buNone/>
            </a:pPr>
            <a:fld id="{00000000-1234-1234-1234-123412341234}" type="slidenum">
              <a:rPr lang="en-US" altLang="zh-CN"/>
              <a:t>26</a:t>
            </a:fld>
            <a:endParaRPr lang="zh-CN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Shape 329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Shape 330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331" name="Shape 331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lIns="91425" tIns="45700" rIns="91425" bIns="45700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 altLang="zh-CN"/>
              <a:t>27</a:t>
            </a:fld>
            <a:endParaRPr lang="zh-CN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Shape 335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Shape 336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37" name="Shape 337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lIns="91425" tIns="45700" rIns="91425" bIns="45700" anchor="b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25000"/>
              <a:buFont typeface="Times New Roman"/>
              <a:buNone/>
            </a:pPr>
            <a:fld id="{00000000-1234-1234-1234-123412341234}" type="slidenum">
              <a:rPr lang="en-US" altLang="zh-CN"/>
              <a:t>28</a:t>
            </a:fld>
            <a:endParaRPr lang="zh-CN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Shape 341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Shape 34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343" name="Shape 343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lIns="91425" tIns="45700" rIns="91425" bIns="45700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 altLang="zh-CN"/>
              <a:t>29</a:t>
            </a:fld>
            <a:endParaRPr lang="zh-CN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39" name="Shape 139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Shape 140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Times New Roman"/>
              <a:buNone/>
            </a:pPr>
            <a:fld id="{00000000-1234-1234-1234-123412341234}" type="slidenum">
              <a:rPr lang="en-US" altLang="zh-CN"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fld>
            <a:endParaRPr lang="zh-CN"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Shape 348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Shape 349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350" name="Shape 350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lIns="91425" tIns="45700" rIns="91425" bIns="45700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 altLang="zh-CN"/>
              <a:t>30</a:t>
            </a:fld>
            <a:endParaRPr lang="zh-CN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Shape 354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Shape 355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356" name="Shape 356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lIns="91425" tIns="45700" rIns="91425" bIns="45700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 altLang="zh-CN"/>
              <a:t>31</a:t>
            </a:fld>
            <a:endParaRPr lang="zh-CN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Shape 360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Shape 361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362" name="Shape 362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lIns="91425" tIns="45700" rIns="91425" bIns="45700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 altLang="zh-CN"/>
              <a:t>32</a:t>
            </a:fld>
            <a:endParaRPr lang="zh-CN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Shape 369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Shape 370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371" name="Shape 371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lIns="91425" tIns="45700" rIns="91425" bIns="45700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 altLang="zh-CN"/>
              <a:t>33</a:t>
            </a:fld>
            <a:endParaRPr lang="zh-CN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Shape 375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Shape 376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377" name="Shape 377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lIns="91425" tIns="45700" rIns="91425" bIns="45700" anchor="b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Times New Roman"/>
              <a:buNone/>
            </a:pPr>
            <a:fld id="{00000000-1234-1234-1234-123412341234}" type="slidenum">
              <a:rPr lang="en-US" altLang="zh-CN"/>
              <a:t>34</a:t>
            </a:fld>
            <a:endParaRPr lang="zh-CN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Shape 384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Shape 385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386" name="Shape 386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lIns="91425" tIns="45700" rIns="91425" bIns="45700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 altLang="zh-CN"/>
              <a:t>35</a:t>
            </a:fld>
            <a:endParaRPr lang="zh-CN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Shape 390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Shape 391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392" name="Shape 392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lIns="91425" tIns="45700" rIns="91425" bIns="45700" anchor="b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Times New Roman"/>
              <a:buNone/>
            </a:pPr>
            <a:fld id="{00000000-1234-1234-1234-123412341234}" type="slidenum">
              <a:rPr lang="en-US" altLang="zh-CN"/>
              <a:t>36</a:t>
            </a:fld>
            <a:endParaRPr lang="zh-CN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Shape 399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00" name="Shape 400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1" name="Shape 401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Times New Roman"/>
              <a:buNone/>
            </a:pPr>
            <a:fld id="{00000000-1234-1234-1234-123412341234}" type="slidenum">
              <a:rPr lang="en-US" altLang="zh-C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37</a:t>
            </a:fld>
            <a:endParaRPr lang="zh-CN"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Shape 408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Shape 409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10" name="Shape 410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lIns="91425" tIns="45700" rIns="91425" bIns="45700" anchor="b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25000"/>
              <a:buFont typeface="Times New Roman"/>
              <a:buNone/>
            </a:pPr>
            <a:fld id="{00000000-1234-1234-1234-123412341234}" type="slidenum">
              <a:rPr lang="en-US" altLang="zh-CN"/>
              <a:t>38</a:t>
            </a:fld>
            <a:endParaRPr lang="zh-CN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Shape 414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Shape 415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16" name="Shape 416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lIns="91425" tIns="45700" rIns="91425" bIns="45700" anchor="b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25000"/>
              <a:buFont typeface="Times New Roman"/>
              <a:buNone/>
            </a:pPr>
            <a:fld id="{00000000-1234-1234-1234-123412341234}" type="slidenum">
              <a:rPr lang="en-US" altLang="zh-CN"/>
              <a:t>39</a:t>
            </a:fld>
            <a:endParaRPr lang="zh-CN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399" cy="30860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6" name="Shape 146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Shape 147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Times New Roman"/>
              <a:buNone/>
            </a:pPr>
            <a:fld id="{00000000-1234-1234-1234-123412341234}" type="slidenum">
              <a:rPr lang="en-US" altLang="zh-CN"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</a:t>
            </a:fld>
            <a:endParaRPr lang="zh-CN"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Shape 431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Shape 43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33" name="Shape 433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lIns="91425" tIns="45700" rIns="91425" bIns="45700" anchor="b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25000"/>
              <a:buFont typeface="Times New Roman"/>
              <a:buNone/>
            </a:pPr>
            <a:fld id="{00000000-1234-1234-1234-123412341234}" type="slidenum">
              <a:rPr lang="en-US" altLang="zh-CN"/>
              <a:t>40</a:t>
            </a:fld>
            <a:endParaRPr lang="zh-CN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Shape 437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399" cy="30860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38" name="Shape 438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9" name="Shape 43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Times New Roman"/>
              <a:buNone/>
            </a:pPr>
            <a:fld id="{00000000-1234-1234-1234-123412341234}" type="slidenum">
              <a:rPr lang="en-US" altLang="zh-C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41</a:t>
            </a:fld>
            <a:endParaRPr lang="zh-CN"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Shape 444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45" name="Shape 445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zh-CN"/>
              <a:t>Store the result into HBase. So that we can query the data from the website.</a:t>
            </a:r>
          </a:p>
        </p:txBody>
      </p:sp>
      <p:sp>
        <p:nvSpPr>
          <p:cNvPr id="446" name="Shape 446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Times New Roman"/>
              <a:buNone/>
            </a:pPr>
            <a:fld id="{00000000-1234-1234-1234-123412341234}" type="slidenum">
              <a:rPr lang="en-US" altLang="zh-C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42</a:t>
            </a:fld>
            <a:endParaRPr lang="zh-CN"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Shape 452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53" name="Shape 453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zh-C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Apache HBase is the Hadoop database that is used for a distributed, scalable, big data store. It is different from traditional database. </a:t>
            </a:r>
            <a:r>
              <a:rPr lang="zh-CN" sz="1150">
                <a:solidFill>
                  <a:srgbClr val="242729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It is a NoSQL database that runs on top the Hadoop cluster and provides random real-time read/write access to the data.</a:t>
            </a:r>
            <a:r>
              <a:rPr lang="zh-C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zh-CN" sz="1150">
                <a:solidFill>
                  <a:srgbClr val="242729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it stores key/value pairs in columnar fashion.</a:t>
            </a:r>
          </a:p>
        </p:txBody>
      </p:sp>
      <p:sp>
        <p:nvSpPr>
          <p:cNvPr id="454" name="Shape 454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Times New Roman"/>
              <a:buNone/>
            </a:pPr>
            <a:fld id="{00000000-1234-1234-1234-123412341234}" type="slidenum">
              <a:rPr lang="en-US" altLang="zh-C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43</a:t>
            </a:fld>
            <a:endParaRPr lang="zh-CN"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Shape 462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63" name="Shape 463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4" name="Shape 464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Times New Roman"/>
              <a:buNone/>
            </a:pPr>
            <a:fld id="{00000000-1234-1234-1234-123412341234}" type="slidenum">
              <a:rPr lang="en-US" altLang="zh-C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44</a:t>
            </a:fld>
            <a:endParaRPr lang="zh-CN"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Shape 470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71" name="Shape 471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zh-CN"/>
              <a:t>Store the result into HBase. So that we can query the data from the front-end.</a:t>
            </a:r>
          </a:p>
        </p:txBody>
      </p:sp>
      <p:sp>
        <p:nvSpPr>
          <p:cNvPr id="472" name="Shape 472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Times New Roman"/>
              <a:buNone/>
            </a:pPr>
            <a:fld id="{00000000-1234-1234-1234-123412341234}" type="slidenum">
              <a:rPr lang="en-US" altLang="zh-C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45</a:t>
            </a:fld>
            <a:endParaRPr lang="zh-CN"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Shape 478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79" name="Shape 479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0" name="Shape 480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Times New Roman"/>
              <a:buNone/>
            </a:pPr>
            <a:fld id="{00000000-1234-1234-1234-123412341234}" type="slidenum">
              <a:rPr lang="en-US" altLang="zh-C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46</a:t>
            </a:fld>
            <a:endParaRPr lang="zh-CN"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Shape 485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86" name="Shape 486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7" name="Shape 487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Times New Roman"/>
              <a:buNone/>
            </a:pPr>
            <a:fld id="{00000000-1234-1234-1234-123412341234}" type="slidenum">
              <a:rPr lang="en-US" altLang="zh-C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47</a:t>
            </a:fld>
            <a:endParaRPr lang="zh-CN"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Shape 49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94" name="Shape 494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5" name="Shape 495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Times New Roman"/>
              <a:buNone/>
            </a:pPr>
            <a:fld id="{00000000-1234-1234-1234-123412341234}" type="slidenum">
              <a:rPr lang="en-US" altLang="zh-C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48</a:t>
            </a:fld>
            <a:endParaRPr lang="zh-CN"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Shape 500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01" name="Shape 501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2" name="Shape 502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Times New Roman"/>
              <a:buNone/>
            </a:pPr>
            <a:fld id="{00000000-1234-1234-1234-123412341234}" type="slidenum">
              <a:rPr lang="en-US" altLang="zh-C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49</a:t>
            </a:fld>
            <a:endParaRPr lang="zh-CN"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Shape 155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6" name="Shape 156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lIns="91425" tIns="45700" rIns="91425" bIns="45700" anchor="b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25000"/>
              <a:buFont typeface="Times New Roman"/>
              <a:buNone/>
            </a:pPr>
            <a:fld id="{00000000-1234-1234-1234-123412341234}" type="slidenum">
              <a:rPr lang="en-US" altLang="zh-CN"/>
              <a:t>5</a:t>
            </a:fld>
            <a:endParaRPr lang="zh-CN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Shape 507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08" name="Shape 508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zh-CN"/>
              <a:t>We also do some machine learning based on our dataset. We use logistic Regression to predict whether a flight will be delayed. The independent variables are...the dependent variable is …. The program read about 17 thousand records.</a:t>
            </a:r>
          </a:p>
        </p:txBody>
      </p:sp>
      <p:sp>
        <p:nvSpPr>
          <p:cNvPr id="509" name="Shape 50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Times New Roman"/>
              <a:buNone/>
            </a:pPr>
            <a:fld id="{00000000-1234-1234-1234-123412341234}" type="slidenum">
              <a:rPr lang="en-US" altLang="zh-C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50</a:t>
            </a:fld>
            <a:endParaRPr lang="zh-CN"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Shape 515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16" name="Shape 516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zh-CN"/>
              <a:t>First we train the data with no regularization. and here is some of the training data and test data. the prediction accuracy is about 80%.</a:t>
            </a:r>
          </a:p>
        </p:txBody>
      </p:sp>
      <p:sp>
        <p:nvSpPr>
          <p:cNvPr id="517" name="Shape 517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Times New Roman"/>
              <a:buNone/>
            </a:pPr>
            <a:fld id="{00000000-1234-1234-1234-123412341234}" type="slidenum">
              <a:rPr lang="en-US" altLang="zh-C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51</a:t>
            </a:fld>
            <a:endParaRPr lang="zh-CN"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Shape 522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23" name="Shape 523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zh-CN"/>
              <a:t>Then we optimized our algorithm by using L1 regularization and L2 regularization. </a:t>
            </a:r>
            <a:r>
              <a:rPr lang="zh-CN" sz="10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prediction accuracy on test data improved by 5%. The final predication accuracy is 86%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endParaRPr/>
          </a:p>
        </p:txBody>
      </p:sp>
      <p:sp>
        <p:nvSpPr>
          <p:cNvPr id="524" name="Shape 524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Times New Roman"/>
              <a:buNone/>
            </a:pPr>
            <a:fld id="{00000000-1234-1234-1234-123412341234}" type="slidenum">
              <a:rPr lang="en-US" altLang="zh-C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52</a:t>
            </a:fld>
            <a:endParaRPr lang="zh-CN"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Shape 529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399" cy="30860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30" name="Shape 530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1" name="Shape 531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Times New Roman"/>
              <a:buNone/>
            </a:pPr>
            <a:fld id="{00000000-1234-1234-1234-123412341234}" type="slidenum">
              <a:rPr lang="en-US" altLang="zh-C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53</a:t>
            </a:fld>
            <a:endParaRPr lang="zh-CN"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Shape 536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399" cy="30860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37" name="Shape 537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8" name="Shape 53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Times New Roman"/>
              <a:buNone/>
            </a:pPr>
            <a:fld id="{00000000-1234-1234-1234-123412341234}" type="slidenum">
              <a:rPr lang="en-US" altLang="zh-C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54</a:t>
            </a:fld>
            <a:endParaRPr lang="zh-CN"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Shape 54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399" cy="30860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44" name="Shape 544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5" name="Shape 545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Times New Roman"/>
              <a:buNone/>
            </a:pPr>
            <a:fld id="{00000000-1234-1234-1234-123412341234}" type="slidenum">
              <a:rPr lang="en-US" altLang="zh-C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55</a:t>
            </a:fld>
            <a:endParaRPr lang="zh-CN"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Shape 550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Shape 551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52" name="Shape 552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lIns="91425" tIns="45700" rIns="91425" bIns="45700" anchor="b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25000"/>
              <a:buFont typeface="Times New Roman"/>
              <a:buNone/>
            </a:pPr>
            <a:fld id="{00000000-1234-1234-1234-123412341234}" type="slidenum">
              <a:rPr lang="en-US" altLang="zh-CN"/>
              <a:t>56</a:t>
            </a:fld>
            <a:endParaRPr lang="zh-CN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Shape 558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Shape 559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60" name="Shape 560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lIns="91425" tIns="45700" rIns="91425" bIns="45700" anchor="b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25000"/>
              <a:buFont typeface="Times New Roman"/>
              <a:buNone/>
            </a:pPr>
            <a:fld id="{00000000-1234-1234-1234-123412341234}" type="slidenum">
              <a:rPr lang="en-US" altLang="zh-CN"/>
              <a:t>57</a:t>
            </a:fld>
            <a:endParaRPr lang="zh-CN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Shape 565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66" name="Shape 566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7" name="Shape 567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 altLang="zh-C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58</a:t>
            </a:fld>
            <a:endParaRPr lang="zh-CN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Shape 163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4" name="Shape 164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lIns="91425" tIns="45700" rIns="91425" bIns="45700" anchor="b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25000"/>
              <a:buFont typeface="Times New Roman"/>
              <a:buNone/>
            </a:pPr>
            <a:fld id="{00000000-1234-1234-1234-123412341234}" type="slidenum">
              <a:rPr lang="en-US" altLang="zh-CN"/>
              <a:t>6</a:t>
            </a:fld>
            <a:endParaRPr lang="zh-CN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71" name="Shape 171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Shape 172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Times New Roman"/>
              <a:buNone/>
            </a:pPr>
            <a:fld id="{00000000-1234-1234-1234-123412341234}" type="slidenum">
              <a:rPr lang="en-US" altLang="zh-CN"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7</a:t>
            </a:fld>
            <a:endParaRPr lang="zh-CN"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90" name="Shape 190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Shape 191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Times New Roman"/>
              <a:buNone/>
            </a:pPr>
            <a:fld id="{00000000-1234-1234-1234-123412341234}" type="slidenum">
              <a:rPr lang="en-US" altLang="zh-C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8</a:t>
            </a:fld>
            <a:endParaRPr lang="zh-CN"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399" cy="30860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97" name="Shape 197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Shape 19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Times New Roman"/>
              <a:buNone/>
            </a:pPr>
            <a:fld id="{00000000-1234-1234-1234-123412341234}" type="slidenum">
              <a:rPr lang="en-US" altLang="zh-C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9</a:t>
            </a:fld>
            <a:endParaRPr lang="zh-CN"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2" Type="http://schemas.openxmlformats.org/officeDocument/2006/relationships/hyperlink" Target="http://www.rapidesign.cn/" TargetMode="Externa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Shape 17"/>
          <p:cNvGrpSpPr/>
          <p:nvPr/>
        </p:nvGrpSpPr>
        <p:grpSpPr>
          <a:xfrm>
            <a:off x="0" y="0"/>
            <a:ext cx="12192001" cy="6858001"/>
            <a:chOff x="0" y="0"/>
            <a:chExt cx="9144000" cy="5143500"/>
          </a:xfrm>
        </p:grpSpPr>
        <p:pic>
          <p:nvPicPr>
            <p:cNvPr id="18" name="Shape 18">
              <a:hlinkClick r:id="rId2"/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0" y="0"/>
              <a:ext cx="9144000" cy="51434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" name="Shape 19"/>
            <p:cNvSpPr/>
            <p:nvPr/>
          </p:nvSpPr>
          <p:spPr>
            <a:xfrm rot="10800000" flipH="1">
              <a:off x="4258866" y="2584846"/>
              <a:ext cx="625077" cy="57388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3975" y="67586"/>
                  </a:moveTo>
                  <a:cubicBezTo>
                    <a:pt x="2530" y="66206"/>
                    <a:pt x="0" y="59770"/>
                    <a:pt x="0" y="5517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19999" y="0"/>
                    <a:pt x="119999" y="0"/>
                    <a:pt x="119999" y="0"/>
                  </a:cubicBezTo>
                  <a:cubicBezTo>
                    <a:pt x="119999" y="55172"/>
                    <a:pt x="119999" y="55172"/>
                    <a:pt x="119999" y="55172"/>
                  </a:cubicBezTo>
                  <a:cubicBezTo>
                    <a:pt x="119999" y="59770"/>
                    <a:pt x="117469" y="66206"/>
                    <a:pt x="116024" y="67586"/>
                  </a:cubicBezTo>
                  <a:cubicBezTo>
                    <a:pt x="59999" y="120000"/>
                    <a:pt x="59999" y="120000"/>
                    <a:pt x="59999" y="120000"/>
                  </a:cubicBezTo>
                  <a:lnTo>
                    <a:pt x="3975" y="67586"/>
                  </a:lnTo>
                  <a:close/>
                </a:path>
              </a:pathLst>
            </a:custGeom>
            <a:solidFill>
              <a:srgbClr val="C20F2A"/>
            </a:solidFill>
            <a:ln>
              <a:noFill/>
            </a:ln>
            <a:effectLst>
              <a:outerShdw blurRad="50799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Times New Roman"/>
                <a:buNone/>
              </a:pPr>
              <a:endParaRPr sz="101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Shape 20"/>
            <p:cNvSpPr/>
            <p:nvPr/>
          </p:nvSpPr>
          <p:spPr>
            <a:xfrm>
              <a:off x="4157662" y="2564606"/>
              <a:ext cx="826294" cy="711993"/>
            </a:xfrm>
            <a:prstGeom prst="rect">
              <a:avLst/>
            </a:prstGeom>
            <a:solidFill>
              <a:srgbClr val="292929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Font typeface="Times New Roman"/>
                <a:buNone/>
              </a:pPr>
              <a:endParaRPr sz="101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Shape 21"/>
            <p:cNvSpPr/>
            <p:nvPr/>
          </p:nvSpPr>
          <p:spPr>
            <a:xfrm>
              <a:off x="4262437" y="1724025"/>
              <a:ext cx="616744" cy="48339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3975" y="67586"/>
                  </a:moveTo>
                  <a:cubicBezTo>
                    <a:pt x="2530" y="66206"/>
                    <a:pt x="0" y="59770"/>
                    <a:pt x="0" y="5517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19999" y="0"/>
                    <a:pt x="119999" y="0"/>
                    <a:pt x="119999" y="0"/>
                  </a:cubicBezTo>
                  <a:cubicBezTo>
                    <a:pt x="119999" y="55172"/>
                    <a:pt x="119999" y="55172"/>
                    <a:pt x="119999" y="55172"/>
                  </a:cubicBezTo>
                  <a:cubicBezTo>
                    <a:pt x="119999" y="59770"/>
                    <a:pt x="117469" y="66206"/>
                    <a:pt x="116024" y="67586"/>
                  </a:cubicBezTo>
                  <a:cubicBezTo>
                    <a:pt x="59999" y="120000"/>
                    <a:pt x="59999" y="120000"/>
                    <a:pt x="59999" y="120000"/>
                  </a:cubicBezTo>
                  <a:lnTo>
                    <a:pt x="3975" y="67586"/>
                  </a:lnTo>
                  <a:close/>
                </a:path>
              </a:pathLst>
            </a:custGeom>
            <a:solidFill>
              <a:srgbClr val="C20F2A"/>
            </a:solidFill>
            <a:ln>
              <a:noFill/>
            </a:ln>
            <a:effectLst>
              <a:outerShdw blurRad="50799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Times New Roman"/>
                <a:buNone/>
              </a:pPr>
              <a:endParaRPr sz="101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Shape 22"/>
            <p:cNvSpPr/>
            <p:nvPr/>
          </p:nvSpPr>
          <p:spPr>
            <a:xfrm>
              <a:off x="4149328" y="1095375"/>
              <a:ext cx="825103" cy="620315"/>
            </a:xfrm>
            <a:prstGeom prst="rect">
              <a:avLst/>
            </a:prstGeom>
            <a:solidFill>
              <a:srgbClr val="292929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Font typeface="Times New Roman"/>
                <a:buNone/>
              </a:pPr>
              <a:endParaRPr sz="101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Shape 23">
              <a:hlinkClick r:id="rId2"/>
            </p:cNvPr>
            <p:cNvSpPr/>
            <p:nvPr/>
          </p:nvSpPr>
          <p:spPr>
            <a:xfrm>
              <a:off x="0" y="3044428"/>
              <a:ext cx="9144000" cy="2099071"/>
            </a:xfrm>
            <a:prstGeom prst="rect">
              <a:avLst/>
            </a:prstGeom>
            <a:solidFill>
              <a:srgbClr val="C20F2A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Font typeface="Times New Roman"/>
                <a:buNone/>
              </a:pPr>
              <a:endParaRPr sz="101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Shape 24">
              <a:hlinkClick r:id="rId2"/>
            </p:cNvPr>
            <p:cNvSpPr/>
            <p:nvPr/>
          </p:nvSpPr>
          <p:spPr>
            <a:xfrm>
              <a:off x="4782741" y="3326605"/>
              <a:ext cx="309562" cy="31075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0082" y="49586"/>
                  </a:moveTo>
                  <a:cubicBezTo>
                    <a:pt x="109090" y="47603"/>
                    <a:pt x="109090" y="45619"/>
                    <a:pt x="108099" y="43636"/>
                  </a:cubicBezTo>
                  <a:cubicBezTo>
                    <a:pt x="115041" y="35702"/>
                    <a:pt x="115041" y="35702"/>
                    <a:pt x="115041" y="35702"/>
                  </a:cubicBezTo>
                  <a:cubicBezTo>
                    <a:pt x="108099" y="23801"/>
                    <a:pt x="108099" y="23801"/>
                    <a:pt x="108099" y="23801"/>
                  </a:cubicBezTo>
                  <a:cubicBezTo>
                    <a:pt x="98181" y="25785"/>
                    <a:pt x="98181" y="25785"/>
                    <a:pt x="98181" y="25785"/>
                  </a:cubicBezTo>
                  <a:cubicBezTo>
                    <a:pt x="96198" y="23801"/>
                    <a:pt x="95206" y="22809"/>
                    <a:pt x="94214" y="21818"/>
                  </a:cubicBezTo>
                  <a:cubicBezTo>
                    <a:pt x="96198" y="10909"/>
                    <a:pt x="96198" y="10909"/>
                    <a:pt x="96198" y="10909"/>
                  </a:cubicBezTo>
                  <a:cubicBezTo>
                    <a:pt x="83305" y="3966"/>
                    <a:pt x="83305" y="3966"/>
                    <a:pt x="83305" y="3966"/>
                  </a:cubicBezTo>
                  <a:cubicBezTo>
                    <a:pt x="75371" y="10909"/>
                    <a:pt x="75371" y="10909"/>
                    <a:pt x="75371" y="10909"/>
                  </a:cubicBezTo>
                  <a:cubicBezTo>
                    <a:pt x="74380" y="10909"/>
                    <a:pt x="72396" y="9917"/>
                    <a:pt x="70413" y="9917"/>
                  </a:cubicBezTo>
                  <a:cubicBezTo>
                    <a:pt x="67438" y="0"/>
                    <a:pt x="67438" y="0"/>
                    <a:pt x="67438" y="0"/>
                  </a:cubicBezTo>
                  <a:cubicBezTo>
                    <a:pt x="59504" y="0"/>
                    <a:pt x="59504" y="0"/>
                    <a:pt x="59504" y="0"/>
                  </a:cubicBezTo>
                  <a:cubicBezTo>
                    <a:pt x="52561" y="0"/>
                    <a:pt x="52561" y="0"/>
                    <a:pt x="52561" y="0"/>
                  </a:cubicBezTo>
                  <a:cubicBezTo>
                    <a:pt x="49586" y="9917"/>
                    <a:pt x="49586" y="9917"/>
                    <a:pt x="49586" y="9917"/>
                  </a:cubicBezTo>
                  <a:cubicBezTo>
                    <a:pt x="47603" y="9917"/>
                    <a:pt x="45619" y="10909"/>
                    <a:pt x="43636" y="10909"/>
                  </a:cubicBezTo>
                  <a:cubicBezTo>
                    <a:pt x="35702" y="3966"/>
                    <a:pt x="35702" y="3966"/>
                    <a:pt x="35702" y="3966"/>
                  </a:cubicBezTo>
                  <a:cubicBezTo>
                    <a:pt x="23801" y="10909"/>
                    <a:pt x="23801" y="10909"/>
                    <a:pt x="23801" y="10909"/>
                  </a:cubicBezTo>
                  <a:cubicBezTo>
                    <a:pt x="25785" y="21818"/>
                    <a:pt x="25785" y="21818"/>
                    <a:pt x="25785" y="21818"/>
                  </a:cubicBezTo>
                  <a:cubicBezTo>
                    <a:pt x="23801" y="22809"/>
                    <a:pt x="22809" y="23801"/>
                    <a:pt x="21818" y="25785"/>
                  </a:cubicBezTo>
                  <a:cubicBezTo>
                    <a:pt x="10909" y="23801"/>
                    <a:pt x="10909" y="23801"/>
                    <a:pt x="10909" y="23801"/>
                  </a:cubicBezTo>
                  <a:cubicBezTo>
                    <a:pt x="3966" y="35702"/>
                    <a:pt x="3966" y="35702"/>
                    <a:pt x="3966" y="35702"/>
                  </a:cubicBezTo>
                  <a:cubicBezTo>
                    <a:pt x="10909" y="43636"/>
                    <a:pt x="10909" y="43636"/>
                    <a:pt x="10909" y="43636"/>
                  </a:cubicBezTo>
                  <a:cubicBezTo>
                    <a:pt x="10909" y="45619"/>
                    <a:pt x="9917" y="47603"/>
                    <a:pt x="9917" y="49586"/>
                  </a:cubicBezTo>
                  <a:cubicBezTo>
                    <a:pt x="0" y="52561"/>
                    <a:pt x="0" y="52561"/>
                    <a:pt x="0" y="52561"/>
                  </a:cubicBezTo>
                  <a:cubicBezTo>
                    <a:pt x="0" y="59504"/>
                    <a:pt x="0" y="59504"/>
                    <a:pt x="0" y="59504"/>
                  </a:cubicBezTo>
                  <a:cubicBezTo>
                    <a:pt x="0" y="66446"/>
                    <a:pt x="0" y="66446"/>
                    <a:pt x="0" y="66446"/>
                  </a:cubicBezTo>
                  <a:cubicBezTo>
                    <a:pt x="9917" y="70413"/>
                    <a:pt x="9917" y="70413"/>
                    <a:pt x="9917" y="70413"/>
                  </a:cubicBezTo>
                  <a:cubicBezTo>
                    <a:pt x="9917" y="72396"/>
                    <a:pt x="10909" y="74380"/>
                    <a:pt x="10909" y="75371"/>
                  </a:cubicBezTo>
                  <a:cubicBezTo>
                    <a:pt x="3966" y="83305"/>
                    <a:pt x="3966" y="83305"/>
                    <a:pt x="3966" y="83305"/>
                  </a:cubicBezTo>
                  <a:cubicBezTo>
                    <a:pt x="10909" y="96198"/>
                    <a:pt x="10909" y="96198"/>
                    <a:pt x="10909" y="96198"/>
                  </a:cubicBezTo>
                  <a:cubicBezTo>
                    <a:pt x="21818" y="94214"/>
                    <a:pt x="21818" y="94214"/>
                    <a:pt x="21818" y="94214"/>
                  </a:cubicBezTo>
                  <a:cubicBezTo>
                    <a:pt x="22809" y="95206"/>
                    <a:pt x="23801" y="96198"/>
                    <a:pt x="25785" y="98181"/>
                  </a:cubicBezTo>
                  <a:cubicBezTo>
                    <a:pt x="23801" y="108099"/>
                    <a:pt x="23801" y="108099"/>
                    <a:pt x="23801" y="108099"/>
                  </a:cubicBezTo>
                  <a:cubicBezTo>
                    <a:pt x="35702" y="115041"/>
                    <a:pt x="35702" y="115041"/>
                    <a:pt x="35702" y="115041"/>
                  </a:cubicBezTo>
                  <a:cubicBezTo>
                    <a:pt x="43636" y="108099"/>
                    <a:pt x="43636" y="108099"/>
                    <a:pt x="43636" y="108099"/>
                  </a:cubicBezTo>
                  <a:cubicBezTo>
                    <a:pt x="45619" y="109090"/>
                    <a:pt x="47603" y="109090"/>
                    <a:pt x="49586" y="110082"/>
                  </a:cubicBezTo>
                  <a:cubicBezTo>
                    <a:pt x="52561" y="120000"/>
                    <a:pt x="52561" y="120000"/>
                    <a:pt x="52561" y="120000"/>
                  </a:cubicBezTo>
                  <a:cubicBezTo>
                    <a:pt x="59504" y="120000"/>
                    <a:pt x="59504" y="120000"/>
                    <a:pt x="59504" y="120000"/>
                  </a:cubicBezTo>
                  <a:cubicBezTo>
                    <a:pt x="67438" y="120000"/>
                    <a:pt x="67438" y="120000"/>
                    <a:pt x="67438" y="120000"/>
                  </a:cubicBezTo>
                  <a:cubicBezTo>
                    <a:pt x="70413" y="110082"/>
                    <a:pt x="70413" y="110082"/>
                    <a:pt x="70413" y="110082"/>
                  </a:cubicBezTo>
                  <a:cubicBezTo>
                    <a:pt x="72396" y="109090"/>
                    <a:pt x="74380" y="109090"/>
                    <a:pt x="75371" y="108099"/>
                  </a:cubicBezTo>
                  <a:cubicBezTo>
                    <a:pt x="83305" y="115041"/>
                    <a:pt x="83305" y="115041"/>
                    <a:pt x="83305" y="115041"/>
                  </a:cubicBezTo>
                  <a:cubicBezTo>
                    <a:pt x="96198" y="108099"/>
                    <a:pt x="96198" y="108099"/>
                    <a:pt x="96198" y="108099"/>
                  </a:cubicBezTo>
                  <a:cubicBezTo>
                    <a:pt x="94214" y="98181"/>
                    <a:pt x="94214" y="98181"/>
                    <a:pt x="94214" y="98181"/>
                  </a:cubicBezTo>
                  <a:cubicBezTo>
                    <a:pt x="95206" y="96198"/>
                    <a:pt x="96198" y="95206"/>
                    <a:pt x="98181" y="94214"/>
                  </a:cubicBezTo>
                  <a:cubicBezTo>
                    <a:pt x="108099" y="96198"/>
                    <a:pt x="108099" y="96198"/>
                    <a:pt x="108099" y="96198"/>
                  </a:cubicBezTo>
                  <a:cubicBezTo>
                    <a:pt x="115041" y="83305"/>
                    <a:pt x="115041" y="83305"/>
                    <a:pt x="115041" y="83305"/>
                  </a:cubicBezTo>
                  <a:cubicBezTo>
                    <a:pt x="108099" y="75371"/>
                    <a:pt x="108099" y="75371"/>
                    <a:pt x="108099" y="75371"/>
                  </a:cubicBezTo>
                  <a:cubicBezTo>
                    <a:pt x="109090" y="74380"/>
                    <a:pt x="109090" y="72396"/>
                    <a:pt x="110082" y="70413"/>
                  </a:cubicBezTo>
                  <a:cubicBezTo>
                    <a:pt x="120000" y="66446"/>
                    <a:pt x="120000" y="66446"/>
                    <a:pt x="120000" y="66446"/>
                  </a:cubicBezTo>
                  <a:cubicBezTo>
                    <a:pt x="120000" y="59504"/>
                    <a:pt x="120000" y="59504"/>
                    <a:pt x="120000" y="59504"/>
                  </a:cubicBezTo>
                  <a:cubicBezTo>
                    <a:pt x="120000" y="52561"/>
                    <a:pt x="120000" y="52561"/>
                    <a:pt x="120000" y="52561"/>
                  </a:cubicBezTo>
                  <a:lnTo>
                    <a:pt x="110082" y="49586"/>
                  </a:lnTo>
                  <a:close/>
                  <a:moveTo>
                    <a:pt x="59504" y="82314"/>
                  </a:moveTo>
                  <a:cubicBezTo>
                    <a:pt x="47603" y="82314"/>
                    <a:pt x="37685" y="72396"/>
                    <a:pt x="37685" y="59504"/>
                  </a:cubicBezTo>
                  <a:cubicBezTo>
                    <a:pt x="37685" y="47603"/>
                    <a:pt x="47603" y="37685"/>
                    <a:pt x="59504" y="37685"/>
                  </a:cubicBezTo>
                  <a:cubicBezTo>
                    <a:pt x="72396" y="37685"/>
                    <a:pt x="82314" y="47603"/>
                    <a:pt x="82314" y="59504"/>
                  </a:cubicBezTo>
                  <a:cubicBezTo>
                    <a:pt x="82314" y="72396"/>
                    <a:pt x="72396" y="82314"/>
                    <a:pt x="59504" y="8231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Times New Roman"/>
                <a:buNone/>
              </a:pPr>
              <a:endParaRPr sz="101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5" name="Shape 25"/>
            <p:cNvGrpSpPr/>
            <p:nvPr/>
          </p:nvGrpSpPr>
          <p:grpSpPr>
            <a:xfrm>
              <a:off x="4100410" y="3317554"/>
              <a:ext cx="244883" cy="333089"/>
              <a:chOff x="4993" y="-496"/>
              <a:chExt cx="211" cy="287"/>
            </a:xfrm>
          </p:grpSpPr>
          <p:sp>
            <p:nvSpPr>
              <p:cNvPr id="26" name="Shape 26">
                <a:hlinkClick r:id="rId2"/>
              </p:cNvPr>
              <p:cNvSpPr/>
              <p:nvPr/>
            </p:nvSpPr>
            <p:spPr>
              <a:xfrm>
                <a:off x="4993" y="-496"/>
                <a:ext cx="211" cy="287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120000" y="44745"/>
                    </a:moveTo>
                    <a:cubicBezTo>
                      <a:pt x="120000" y="20338"/>
                      <a:pt x="92727" y="0"/>
                      <a:pt x="60000" y="0"/>
                    </a:cubicBezTo>
                    <a:cubicBezTo>
                      <a:pt x="27272" y="0"/>
                      <a:pt x="0" y="20338"/>
                      <a:pt x="0" y="44745"/>
                    </a:cubicBezTo>
                    <a:cubicBezTo>
                      <a:pt x="0" y="69152"/>
                      <a:pt x="60000" y="120000"/>
                      <a:pt x="60000" y="120000"/>
                    </a:cubicBezTo>
                    <a:cubicBezTo>
                      <a:pt x="60000" y="120000"/>
                      <a:pt x="120000" y="69152"/>
                      <a:pt x="120000" y="4474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Font typeface="Times New Roman"/>
                  <a:buNone/>
                </a:pPr>
                <a:endParaRPr sz="1014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" name="Shape 27">
                <a:hlinkClick r:id="rId2"/>
              </p:cNvPr>
              <p:cNvSpPr/>
              <p:nvPr/>
            </p:nvSpPr>
            <p:spPr>
              <a:xfrm>
                <a:off x="5059" y="-436"/>
                <a:ext cx="83" cy="82"/>
              </a:xfrm>
              <a:prstGeom prst="ellipse">
                <a:avLst/>
              </a:prstGeom>
              <a:solidFill>
                <a:srgbClr val="C20F2A"/>
              </a:solidFill>
              <a:ln>
                <a:noFill/>
              </a:ln>
            </p:spPr>
            <p:txBody>
              <a:bodyPr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Font typeface="Times New Roman"/>
                  <a:buNone/>
                </a:pPr>
                <a:endParaRPr sz="1014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8" name="Shape 28">
              <a:hlinkClick r:id="rId2"/>
            </p:cNvPr>
            <p:cNvSpPr/>
            <p:nvPr/>
          </p:nvSpPr>
          <p:spPr>
            <a:xfrm>
              <a:off x="3396853" y="3328987"/>
              <a:ext cx="300038" cy="3047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0000" y="60983"/>
                  </a:moveTo>
                  <a:cubicBezTo>
                    <a:pt x="77000" y="60983"/>
                    <a:pt x="91000" y="47213"/>
                    <a:pt x="91000" y="30491"/>
                  </a:cubicBezTo>
                  <a:cubicBezTo>
                    <a:pt x="91000" y="12786"/>
                    <a:pt x="77000" y="0"/>
                    <a:pt x="60000" y="0"/>
                  </a:cubicBezTo>
                  <a:cubicBezTo>
                    <a:pt x="43000" y="0"/>
                    <a:pt x="29000" y="12786"/>
                    <a:pt x="29000" y="30491"/>
                  </a:cubicBezTo>
                  <a:cubicBezTo>
                    <a:pt x="29000" y="47213"/>
                    <a:pt x="43000" y="60983"/>
                    <a:pt x="60000" y="60983"/>
                  </a:cubicBezTo>
                  <a:moveTo>
                    <a:pt x="75000" y="62950"/>
                  </a:moveTo>
                  <a:cubicBezTo>
                    <a:pt x="60000" y="81639"/>
                    <a:pt x="60000" y="81639"/>
                    <a:pt x="60000" y="81639"/>
                  </a:cubicBezTo>
                  <a:cubicBezTo>
                    <a:pt x="44000" y="62950"/>
                    <a:pt x="44000" y="62950"/>
                    <a:pt x="44000" y="62950"/>
                  </a:cubicBezTo>
                  <a:cubicBezTo>
                    <a:pt x="44000" y="62950"/>
                    <a:pt x="10000" y="61967"/>
                    <a:pt x="0" y="120000"/>
                  </a:cubicBezTo>
                  <a:cubicBezTo>
                    <a:pt x="59000" y="120000"/>
                    <a:pt x="59000" y="120000"/>
                    <a:pt x="59000" y="120000"/>
                  </a:cubicBezTo>
                  <a:cubicBezTo>
                    <a:pt x="60000" y="120000"/>
                    <a:pt x="60000" y="120000"/>
                    <a:pt x="60000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10000" y="61967"/>
                    <a:pt x="75000" y="62950"/>
                    <a:pt x="75000" y="62950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Times New Roman"/>
                <a:buNone/>
              </a:pPr>
              <a:endParaRPr sz="101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9" name="Shape 29"/>
            <p:cNvGrpSpPr/>
            <p:nvPr/>
          </p:nvGrpSpPr>
          <p:grpSpPr>
            <a:xfrm>
              <a:off x="5463778" y="3333749"/>
              <a:ext cx="295275" cy="294084"/>
              <a:chOff x="8886677" y="5241860"/>
              <a:chExt cx="462846" cy="460979"/>
            </a:xfrm>
          </p:grpSpPr>
          <p:sp>
            <p:nvSpPr>
              <p:cNvPr id="30" name="Shape 30"/>
              <p:cNvSpPr/>
              <p:nvPr/>
            </p:nvSpPr>
            <p:spPr>
              <a:xfrm>
                <a:off x="8886677" y="5241860"/>
                <a:ext cx="462846" cy="45724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Font typeface="Times New Roman"/>
                  <a:buNone/>
                </a:pPr>
                <a:endParaRPr sz="1014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" name="Shape 31">
                <a:hlinkClick r:id="rId2"/>
              </p:cNvPr>
              <p:cNvSpPr/>
              <p:nvPr/>
            </p:nvSpPr>
            <p:spPr>
              <a:xfrm>
                <a:off x="8886677" y="5245592"/>
                <a:ext cx="216491" cy="214626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119999" y="94285"/>
                    </a:moveTo>
                    <a:cubicBezTo>
                      <a:pt x="119999" y="109285"/>
                      <a:pt x="109285" y="119999"/>
                      <a:pt x="94285" y="119999"/>
                    </a:cubicBezTo>
                    <a:cubicBezTo>
                      <a:pt x="25714" y="119999"/>
                      <a:pt x="25714" y="119999"/>
                      <a:pt x="25714" y="119999"/>
                    </a:cubicBezTo>
                    <a:cubicBezTo>
                      <a:pt x="10714" y="119999"/>
                      <a:pt x="0" y="109285"/>
                      <a:pt x="0" y="94285"/>
                    </a:cubicBezTo>
                    <a:cubicBezTo>
                      <a:pt x="0" y="25714"/>
                      <a:pt x="0" y="25714"/>
                      <a:pt x="0" y="25714"/>
                    </a:cubicBezTo>
                    <a:cubicBezTo>
                      <a:pt x="0" y="10714"/>
                      <a:pt x="10714" y="0"/>
                      <a:pt x="25714" y="0"/>
                    </a:cubicBezTo>
                    <a:cubicBezTo>
                      <a:pt x="94285" y="0"/>
                      <a:pt x="94285" y="0"/>
                      <a:pt x="94285" y="0"/>
                    </a:cubicBezTo>
                    <a:cubicBezTo>
                      <a:pt x="109285" y="0"/>
                      <a:pt x="119999" y="10714"/>
                      <a:pt x="119999" y="25714"/>
                    </a:cubicBezTo>
                    <a:lnTo>
                      <a:pt x="119999" y="94285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Font typeface="Times New Roman"/>
                  <a:buNone/>
                </a:pPr>
                <a:endParaRPr sz="1014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" name="Shape 32">
                <a:hlinkClick r:id="rId2"/>
              </p:cNvPr>
              <p:cNvSpPr/>
              <p:nvPr/>
            </p:nvSpPr>
            <p:spPr>
              <a:xfrm>
                <a:off x="9133029" y="5245592"/>
                <a:ext cx="216491" cy="214626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119999" y="94285"/>
                    </a:moveTo>
                    <a:cubicBezTo>
                      <a:pt x="119999" y="109285"/>
                      <a:pt x="109285" y="119999"/>
                      <a:pt x="94285" y="119999"/>
                    </a:cubicBezTo>
                    <a:cubicBezTo>
                      <a:pt x="25714" y="119999"/>
                      <a:pt x="25714" y="119999"/>
                      <a:pt x="25714" y="119999"/>
                    </a:cubicBezTo>
                    <a:cubicBezTo>
                      <a:pt x="10714" y="119999"/>
                      <a:pt x="0" y="109285"/>
                      <a:pt x="0" y="94285"/>
                    </a:cubicBezTo>
                    <a:cubicBezTo>
                      <a:pt x="0" y="25714"/>
                      <a:pt x="0" y="25714"/>
                      <a:pt x="0" y="25714"/>
                    </a:cubicBezTo>
                    <a:cubicBezTo>
                      <a:pt x="0" y="10714"/>
                      <a:pt x="10714" y="0"/>
                      <a:pt x="25714" y="0"/>
                    </a:cubicBezTo>
                    <a:cubicBezTo>
                      <a:pt x="94285" y="0"/>
                      <a:pt x="94285" y="0"/>
                      <a:pt x="94285" y="0"/>
                    </a:cubicBezTo>
                    <a:cubicBezTo>
                      <a:pt x="109285" y="0"/>
                      <a:pt x="119999" y="10714"/>
                      <a:pt x="119999" y="25714"/>
                    </a:cubicBezTo>
                    <a:lnTo>
                      <a:pt x="119999" y="94285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Font typeface="Times New Roman"/>
                  <a:buNone/>
                </a:pPr>
                <a:endParaRPr sz="1014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" name="Shape 33">
                <a:hlinkClick r:id="rId2"/>
              </p:cNvPr>
              <p:cNvSpPr/>
              <p:nvPr/>
            </p:nvSpPr>
            <p:spPr>
              <a:xfrm>
                <a:off x="8886677" y="5486348"/>
                <a:ext cx="216491" cy="216491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119999" y="94736"/>
                    </a:moveTo>
                    <a:cubicBezTo>
                      <a:pt x="119999" y="107368"/>
                      <a:pt x="109285" y="119999"/>
                      <a:pt x="94285" y="119999"/>
                    </a:cubicBezTo>
                    <a:cubicBezTo>
                      <a:pt x="25714" y="119999"/>
                      <a:pt x="25714" y="119999"/>
                      <a:pt x="25714" y="119999"/>
                    </a:cubicBezTo>
                    <a:cubicBezTo>
                      <a:pt x="10714" y="119999"/>
                      <a:pt x="0" y="107368"/>
                      <a:pt x="0" y="94736"/>
                    </a:cubicBezTo>
                    <a:cubicBezTo>
                      <a:pt x="0" y="25263"/>
                      <a:pt x="0" y="25263"/>
                      <a:pt x="0" y="25263"/>
                    </a:cubicBezTo>
                    <a:cubicBezTo>
                      <a:pt x="0" y="12631"/>
                      <a:pt x="10714" y="0"/>
                      <a:pt x="25714" y="0"/>
                    </a:cubicBezTo>
                    <a:cubicBezTo>
                      <a:pt x="94285" y="0"/>
                      <a:pt x="94285" y="0"/>
                      <a:pt x="94285" y="0"/>
                    </a:cubicBezTo>
                    <a:cubicBezTo>
                      <a:pt x="109285" y="0"/>
                      <a:pt x="119999" y="12631"/>
                      <a:pt x="119999" y="25263"/>
                    </a:cubicBezTo>
                    <a:lnTo>
                      <a:pt x="119999" y="947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Font typeface="Times New Roman"/>
                  <a:buNone/>
                </a:pPr>
                <a:endParaRPr sz="1014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" name="Shape 34">
                <a:hlinkClick r:id="rId2"/>
              </p:cNvPr>
              <p:cNvSpPr/>
              <p:nvPr/>
            </p:nvSpPr>
            <p:spPr>
              <a:xfrm>
                <a:off x="9133029" y="5486348"/>
                <a:ext cx="216491" cy="216491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119999" y="94736"/>
                    </a:moveTo>
                    <a:cubicBezTo>
                      <a:pt x="119999" y="107368"/>
                      <a:pt x="109285" y="119999"/>
                      <a:pt x="94285" y="119999"/>
                    </a:cubicBezTo>
                    <a:cubicBezTo>
                      <a:pt x="25714" y="119999"/>
                      <a:pt x="25714" y="119999"/>
                      <a:pt x="25714" y="119999"/>
                    </a:cubicBezTo>
                    <a:cubicBezTo>
                      <a:pt x="10714" y="119999"/>
                      <a:pt x="0" y="107368"/>
                      <a:pt x="0" y="94736"/>
                    </a:cubicBezTo>
                    <a:cubicBezTo>
                      <a:pt x="0" y="25263"/>
                      <a:pt x="0" y="25263"/>
                      <a:pt x="0" y="25263"/>
                    </a:cubicBezTo>
                    <a:cubicBezTo>
                      <a:pt x="0" y="12631"/>
                      <a:pt x="10714" y="0"/>
                      <a:pt x="25714" y="0"/>
                    </a:cubicBezTo>
                    <a:cubicBezTo>
                      <a:pt x="94285" y="0"/>
                      <a:pt x="94285" y="0"/>
                      <a:pt x="94285" y="0"/>
                    </a:cubicBezTo>
                    <a:cubicBezTo>
                      <a:pt x="109285" y="0"/>
                      <a:pt x="119999" y="12631"/>
                      <a:pt x="119999" y="25263"/>
                    </a:cubicBezTo>
                    <a:lnTo>
                      <a:pt x="119999" y="947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Font typeface="Times New Roman"/>
                  <a:buNone/>
                </a:pPr>
                <a:endParaRPr sz="1014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35" name="Shape 35">
              <a:hlinkClick r:id="rId2"/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998119" y="1303734"/>
              <a:ext cx="578643" cy="1764506"/>
            </a:xfrm>
            <a:prstGeom prst="rect">
              <a:avLst/>
            </a:prstGeom>
            <a:noFill/>
            <a:ln>
              <a:noFill/>
            </a:ln>
            <a:effectLst>
              <a:outerShdw blurRad="50799" dist="38100" dir="2700000" algn="tl" rotWithShape="0">
                <a:srgbClr val="000000">
                  <a:alpha val="40000"/>
                </a:srgbClr>
              </a:outerShdw>
            </a:effectLst>
          </p:spPr>
        </p:pic>
        <p:pic>
          <p:nvPicPr>
            <p:cNvPr id="36" name="Shape 36">
              <a:hlinkClick r:id="rId2"/>
            </p:cNvPr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4567237" y="1303734"/>
              <a:ext cx="602456" cy="1764506"/>
            </a:xfrm>
            <a:prstGeom prst="rect">
              <a:avLst/>
            </a:prstGeom>
            <a:noFill/>
            <a:ln>
              <a:noFill/>
            </a:ln>
            <a:effectLst>
              <a:outerShdw blurRad="50799" dist="38100" dir="2700000" algn="tl" rotWithShape="0">
                <a:srgbClr val="000000">
                  <a:alpha val="40000"/>
                </a:srgbClr>
              </a:outerShdw>
            </a:effectLst>
          </p:spPr>
        </p:pic>
        <p:cxnSp>
          <p:nvCxnSpPr>
            <p:cNvPr id="37" name="Shape 37"/>
            <p:cNvCxnSpPr/>
            <p:nvPr/>
          </p:nvCxnSpPr>
          <p:spPr>
            <a:xfrm>
              <a:off x="0" y="3044428"/>
              <a:ext cx="4218384" cy="4763"/>
            </a:xfrm>
            <a:prstGeom prst="straightConnector1">
              <a:avLst/>
            </a:prstGeom>
            <a:noFill/>
            <a:ln w="349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  <a:effectLst>
              <a:outerShdw blurRad="50799" dist="38100" dir="2700000" algn="tl" rotWithShape="0">
                <a:srgbClr val="000000">
                  <a:alpha val="40000"/>
                </a:srgbClr>
              </a:outerShdw>
            </a:effectLst>
          </p:spPr>
        </p:cxnSp>
        <p:cxnSp>
          <p:nvCxnSpPr>
            <p:cNvPr id="38" name="Shape 38"/>
            <p:cNvCxnSpPr/>
            <p:nvPr/>
          </p:nvCxnSpPr>
          <p:spPr>
            <a:xfrm rot="10800000" flipH="1">
              <a:off x="4920853" y="3044428"/>
              <a:ext cx="4223147" cy="4763"/>
            </a:xfrm>
            <a:prstGeom prst="straightConnector1">
              <a:avLst/>
            </a:prstGeom>
            <a:noFill/>
            <a:ln w="349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  <a:effectLst>
              <a:outerShdw blurRad="50799" dist="38100" dir="2700000" algn="tl" rotWithShape="0">
                <a:srgbClr val="000000">
                  <a:alpha val="40000"/>
                </a:srgbClr>
              </a:outerShdw>
            </a:effectLst>
          </p:spPr>
        </p:cxnSp>
      </p:grpSp>
      <p:sp>
        <p:nvSpPr>
          <p:cNvPr id="39" name="Shape 39"/>
          <p:cNvSpPr txBox="1"/>
          <p:nvPr/>
        </p:nvSpPr>
        <p:spPr>
          <a:xfrm>
            <a:off x="5169123" y="965901"/>
            <a:ext cx="1822797" cy="8635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Questrial"/>
              <a:buNone/>
            </a:pPr>
            <a:r>
              <a:rPr lang="zh-CN" sz="44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2016</a:t>
            </a:r>
          </a:p>
        </p:txBody>
      </p:sp>
      <p:sp>
        <p:nvSpPr>
          <p:cNvPr id="40" name="Shape 40"/>
          <p:cNvSpPr txBox="1">
            <a:spLocks noGrp="1"/>
          </p:cNvSpPr>
          <p:nvPr>
            <p:ph type="ctrTitle"/>
          </p:nvPr>
        </p:nvSpPr>
        <p:spPr>
          <a:xfrm>
            <a:off x="2014755" y="4984592"/>
            <a:ext cx="8131535" cy="7259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914400" marR="0" lvl="6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1371600" marR="0" lvl="7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1828800" marR="0" lvl="8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subTitle" idx="1"/>
          </p:nvPr>
        </p:nvSpPr>
        <p:spPr>
          <a:xfrm>
            <a:off x="1989355" y="5729857"/>
            <a:ext cx="8156935" cy="42336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Noto Sans Symbols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ctr" rtl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ctr" rtl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ctr" rtl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ctr" rtl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Times New Roman"/>
              <a:buNone/>
            </a:pPr>
            <a:fld id="{00000000-1234-1234-1234-123412341234}" type="slidenum">
              <a:rPr lang="zh-CN"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lang="zh-CN"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内容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297657" y="434745"/>
            <a:ext cx="11596687" cy="61102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477519" algn="l" rtl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Noto Sans Symbols"/>
              <a:buChar char="✦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57505" marR="0" lvl="1" indent="-243205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720090" marR="0" lvl="2" indent="-237490" algn="l" rtl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899795" marR="0" lvl="3" indent="-252094" algn="l" rtl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080135" marR="0" lvl="4" indent="-254635" algn="l" rtl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259840" marR="0" lvl="5" indent="-256539" algn="l" rtl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" name="Shape 1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120" name="Shape 1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121" name="Shape 1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Times New Roman"/>
              <a:buNone/>
            </a:pPr>
            <a:fld id="{00000000-1234-1234-1234-123412341234}" type="slidenum">
              <a:rPr lang="zh-CN" sz="1200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lang="zh-CN" sz="1200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Shape 46"/>
          <p:cNvPicPr preferRelativeResize="0"/>
          <p:nvPr/>
        </p:nvPicPr>
        <p:blipFill rotWithShape="1">
          <a:blip r:embed="rId2">
            <a:alphaModFix/>
          </a:blip>
          <a:srcRect b="21052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Shape 4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Times New Roman"/>
              <a:buNone/>
            </a:pPr>
            <a:fld id="{00000000-1234-1234-1234-123412341234}" type="slidenum">
              <a:rPr lang="zh-CN"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lang="zh-CN"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节标题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Shape 51"/>
          <p:cNvGrpSpPr/>
          <p:nvPr/>
        </p:nvGrpSpPr>
        <p:grpSpPr>
          <a:xfrm>
            <a:off x="4648200" y="2679700"/>
            <a:ext cx="7543799" cy="1087437"/>
            <a:chOff x="4648200" y="2679700"/>
            <a:chExt cx="7543799" cy="1087437"/>
          </a:xfrm>
        </p:grpSpPr>
        <p:sp>
          <p:nvSpPr>
            <p:cNvPr id="52" name="Shape 52"/>
            <p:cNvSpPr/>
            <p:nvPr/>
          </p:nvSpPr>
          <p:spPr>
            <a:xfrm flipH="1">
              <a:off x="5146675" y="2679700"/>
              <a:ext cx="7045324" cy="108743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0108" y="0"/>
                  </a:moveTo>
                  <a:lnTo>
                    <a:pt x="0" y="0"/>
                  </a:lnTo>
                  <a:lnTo>
                    <a:pt x="0" y="120000"/>
                  </a:lnTo>
                  <a:lnTo>
                    <a:pt x="110108" y="120000"/>
                  </a:lnTo>
                  <a:lnTo>
                    <a:pt x="120000" y="56220"/>
                  </a:lnTo>
                  <a:lnTo>
                    <a:pt x="110108" y="0"/>
                  </a:lnTo>
                  <a:close/>
                </a:path>
              </a:pathLst>
            </a:custGeom>
            <a:solidFill>
              <a:srgbClr val="F2576F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Times New Roman"/>
                <a:buNone/>
              </a:pPr>
              <a:endParaRPr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3" name="Shape 53"/>
            <p:cNvSpPr/>
            <p:nvPr/>
          </p:nvSpPr>
          <p:spPr>
            <a:xfrm flipH="1">
              <a:off x="4648200" y="2679700"/>
              <a:ext cx="850899" cy="108743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34997" y="0"/>
                  </a:moveTo>
                  <a:lnTo>
                    <a:pt x="0" y="0"/>
                  </a:lnTo>
                  <a:lnTo>
                    <a:pt x="85002" y="56220"/>
                  </a:lnTo>
                  <a:lnTo>
                    <a:pt x="0" y="120000"/>
                  </a:lnTo>
                  <a:lnTo>
                    <a:pt x="34997" y="120000"/>
                  </a:lnTo>
                  <a:lnTo>
                    <a:pt x="120000" y="56220"/>
                  </a:lnTo>
                  <a:close/>
                </a:path>
              </a:pathLst>
            </a:custGeom>
            <a:solidFill>
              <a:srgbClr val="F3546D"/>
            </a:solidFill>
            <a:ln>
              <a:noFill/>
            </a:ln>
          </p:spPr>
          <p:txBody>
            <a:bodyPr lIns="216000" tIns="0" rIns="0" bIns="360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Times New Roman"/>
                <a:buNone/>
              </a:pPr>
              <a:endParaRPr sz="32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4" name="Shape 54"/>
          <p:cNvSpPr txBox="1">
            <a:spLocks noGrp="1"/>
          </p:cNvSpPr>
          <p:nvPr>
            <p:ph type="title"/>
          </p:nvPr>
        </p:nvSpPr>
        <p:spPr>
          <a:xfrm>
            <a:off x="5148000" y="2678400"/>
            <a:ext cx="7045200" cy="1087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914400" marR="0" lvl="6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1371600" marR="0" lvl="7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1828800" marR="0" lvl="8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Times New Roman"/>
              <a:buNone/>
            </a:pPr>
            <a:fld id="{00000000-1234-1234-1234-123412341234}" type="slidenum">
              <a:rPr lang="zh-C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lang="zh-CN"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两栏内容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Shape 59"/>
          <p:cNvGrpSpPr/>
          <p:nvPr/>
        </p:nvGrpSpPr>
        <p:grpSpPr>
          <a:xfrm>
            <a:off x="1765299" y="2379662"/>
            <a:ext cx="679450" cy="190500"/>
            <a:chOff x="763360" y="2568575"/>
            <a:chExt cx="679450" cy="190500"/>
          </a:xfrm>
        </p:grpSpPr>
        <p:sp>
          <p:nvSpPr>
            <p:cNvPr id="60" name="Shape 60"/>
            <p:cNvSpPr/>
            <p:nvPr/>
          </p:nvSpPr>
          <p:spPr>
            <a:xfrm>
              <a:off x="1252311" y="2568575"/>
              <a:ext cx="190500" cy="190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Font typeface="Times New Roman"/>
                <a:buNone/>
              </a:pPr>
              <a:endParaRPr sz="1800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Shape 61"/>
            <p:cNvSpPr/>
            <p:nvPr/>
          </p:nvSpPr>
          <p:spPr>
            <a:xfrm>
              <a:off x="1080861" y="2568575"/>
              <a:ext cx="190500" cy="190500"/>
            </a:xfrm>
            <a:prstGeom prst="ellipse">
              <a:avLst/>
            </a:prstGeom>
            <a:solidFill>
              <a:srgbClr val="FBC4CD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Font typeface="Times New Roman"/>
                <a:buNone/>
              </a:pPr>
              <a:endParaRPr sz="1800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Shape 62"/>
            <p:cNvSpPr/>
            <p:nvPr/>
          </p:nvSpPr>
          <p:spPr>
            <a:xfrm>
              <a:off x="934811" y="2568575"/>
              <a:ext cx="190500" cy="190500"/>
            </a:xfrm>
            <a:prstGeom prst="ellipse">
              <a:avLst/>
            </a:prstGeom>
            <a:solidFill>
              <a:srgbClr val="F78C9C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Font typeface="Times New Roman"/>
                <a:buNone/>
              </a:pPr>
              <a:endParaRPr sz="1800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Shape 63"/>
            <p:cNvSpPr/>
            <p:nvPr/>
          </p:nvSpPr>
          <p:spPr>
            <a:xfrm>
              <a:off x="763360" y="2568575"/>
              <a:ext cx="190500" cy="190500"/>
            </a:xfrm>
            <a:prstGeom prst="ellipse">
              <a:avLst/>
            </a:prstGeom>
            <a:solidFill>
              <a:srgbClr val="F3546D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Font typeface="Times New Roman"/>
                <a:buNone/>
              </a:pPr>
              <a:endParaRPr sz="1800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4" name="Shape 64"/>
          <p:cNvGrpSpPr/>
          <p:nvPr/>
        </p:nvGrpSpPr>
        <p:grpSpPr>
          <a:xfrm>
            <a:off x="1765299" y="4062412"/>
            <a:ext cx="679450" cy="190500"/>
            <a:chOff x="763360" y="2568575"/>
            <a:chExt cx="679450" cy="190500"/>
          </a:xfrm>
        </p:grpSpPr>
        <p:sp>
          <p:nvSpPr>
            <p:cNvPr id="65" name="Shape 65"/>
            <p:cNvSpPr/>
            <p:nvPr/>
          </p:nvSpPr>
          <p:spPr>
            <a:xfrm>
              <a:off x="1252311" y="2568575"/>
              <a:ext cx="190500" cy="190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Font typeface="Times New Roman"/>
                <a:buNone/>
              </a:pPr>
              <a:endParaRPr sz="1800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Shape 66"/>
            <p:cNvSpPr/>
            <p:nvPr/>
          </p:nvSpPr>
          <p:spPr>
            <a:xfrm>
              <a:off x="1080861" y="2568575"/>
              <a:ext cx="190500" cy="190500"/>
            </a:xfrm>
            <a:prstGeom prst="ellipse">
              <a:avLst/>
            </a:prstGeom>
            <a:solidFill>
              <a:srgbClr val="FBC4CD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Font typeface="Times New Roman"/>
                <a:buNone/>
              </a:pPr>
              <a:endParaRPr sz="1800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Shape 67"/>
            <p:cNvSpPr/>
            <p:nvPr/>
          </p:nvSpPr>
          <p:spPr>
            <a:xfrm>
              <a:off x="934811" y="2568575"/>
              <a:ext cx="190500" cy="190500"/>
            </a:xfrm>
            <a:prstGeom prst="ellipse">
              <a:avLst/>
            </a:prstGeom>
            <a:solidFill>
              <a:srgbClr val="F78C9C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Font typeface="Times New Roman"/>
                <a:buNone/>
              </a:pPr>
              <a:endParaRPr sz="1800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Shape 68"/>
            <p:cNvSpPr/>
            <p:nvPr/>
          </p:nvSpPr>
          <p:spPr>
            <a:xfrm>
              <a:off x="763360" y="2568575"/>
              <a:ext cx="190500" cy="190500"/>
            </a:xfrm>
            <a:prstGeom prst="ellipse">
              <a:avLst/>
            </a:prstGeom>
            <a:solidFill>
              <a:srgbClr val="F3546D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Font typeface="Times New Roman"/>
                <a:buNone/>
              </a:pPr>
              <a:endParaRPr sz="1800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9" name="Shape 69"/>
          <p:cNvSpPr txBox="1">
            <a:spLocks noGrp="1"/>
          </p:cNvSpPr>
          <p:nvPr>
            <p:ph type="title"/>
          </p:nvPr>
        </p:nvSpPr>
        <p:spPr>
          <a:xfrm>
            <a:off x="647700" y="430212"/>
            <a:ext cx="10787062" cy="6762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914400" marR="0" lvl="6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1371600" marR="0" lvl="7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1828800" marR="0" lvl="8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2628000" y="2221200"/>
            <a:ext cx="7243200" cy="1670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Noto Sans Symbols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60045" marR="0" lvl="1" indent="-444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440180" marR="0" lvl="5" indent="-246380" algn="l" rtl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body" idx="2"/>
          </p:nvPr>
        </p:nvSpPr>
        <p:spPr>
          <a:xfrm>
            <a:off x="2628000" y="3902400"/>
            <a:ext cx="7243200" cy="1670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Noto Sans Symbols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60045" marR="0" lvl="1" indent="-444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440180" marR="0" lvl="5" indent="-246380" algn="l" rtl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73" name="Shape 7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74" name="Shape 7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Times New Roman"/>
              <a:buNone/>
            </a:pPr>
            <a:fld id="{00000000-1234-1234-1234-123412341234}" type="slidenum">
              <a:rPr lang="zh-C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lang="zh-CN"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Shape 76"/>
          <p:cNvGrpSpPr/>
          <p:nvPr/>
        </p:nvGrpSpPr>
        <p:grpSpPr>
          <a:xfrm>
            <a:off x="1822449" y="2539999"/>
            <a:ext cx="679450" cy="190500"/>
            <a:chOff x="763360" y="2568575"/>
            <a:chExt cx="679450" cy="190500"/>
          </a:xfrm>
        </p:grpSpPr>
        <p:sp>
          <p:nvSpPr>
            <p:cNvPr id="77" name="Shape 77"/>
            <p:cNvSpPr/>
            <p:nvPr/>
          </p:nvSpPr>
          <p:spPr>
            <a:xfrm>
              <a:off x="1252311" y="2568575"/>
              <a:ext cx="190500" cy="190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Font typeface="Times New Roman"/>
                <a:buNone/>
              </a:pPr>
              <a:endParaRPr sz="1800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Shape 78"/>
            <p:cNvSpPr/>
            <p:nvPr/>
          </p:nvSpPr>
          <p:spPr>
            <a:xfrm>
              <a:off x="1080861" y="2568575"/>
              <a:ext cx="190500" cy="190500"/>
            </a:xfrm>
            <a:prstGeom prst="ellipse">
              <a:avLst/>
            </a:prstGeom>
            <a:solidFill>
              <a:srgbClr val="FBC4CD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Font typeface="Times New Roman"/>
                <a:buNone/>
              </a:pPr>
              <a:endParaRPr sz="1800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Shape 79"/>
            <p:cNvSpPr/>
            <p:nvPr/>
          </p:nvSpPr>
          <p:spPr>
            <a:xfrm>
              <a:off x="934811" y="2568575"/>
              <a:ext cx="190500" cy="190500"/>
            </a:xfrm>
            <a:prstGeom prst="ellipse">
              <a:avLst/>
            </a:prstGeom>
            <a:solidFill>
              <a:srgbClr val="F78C9C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Font typeface="Times New Roman"/>
                <a:buNone/>
              </a:pPr>
              <a:endParaRPr sz="1800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Shape 80"/>
            <p:cNvSpPr/>
            <p:nvPr/>
          </p:nvSpPr>
          <p:spPr>
            <a:xfrm>
              <a:off x="763360" y="2568575"/>
              <a:ext cx="190500" cy="190500"/>
            </a:xfrm>
            <a:prstGeom prst="ellipse">
              <a:avLst/>
            </a:prstGeom>
            <a:solidFill>
              <a:srgbClr val="F3546D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Font typeface="Times New Roman"/>
                <a:buNone/>
              </a:pPr>
              <a:endParaRPr sz="1800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1" name="Shape 81"/>
          <p:cNvSpPr txBox="1">
            <a:spLocks noGrp="1"/>
          </p:cNvSpPr>
          <p:nvPr>
            <p:ph type="title"/>
          </p:nvPr>
        </p:nvSpPr>
        <p:spPr>
          <a:xfrm>
            <a:off x="647700" y="430212"/>
            <a:ext cx="10787062" cy="6762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914400" marR="0" lvl="6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1371600" marR="0" lvl="7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1828800" marR="0" lvl="8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82" name="Shape 82"/>
          <p:cNvSpPr txBox="1">
            <a:spLocks noGrp="1"/>
          </p:cNvSpPr>
          <p:nvPr>
            <p:ph type="body" idx="1"/>
          </p:nvPr>
        </p:nvSpPr>
        <p:spPr>
          <a:xfrm>
            <a:off x="2628000" y="2336400"/>
            <a:ext cx="7243200" cy="3815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152400" algn="l" rtl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539750" marR="0" lvl="2" indent="-234950" algn="l" rtl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720090" marR="0" lvl="3" indent="-250190" algn="l" rtl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899795" marR="0" lvl="4" indent="-252094" algn="l" rtl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080135" marR="0" lvl="5" indent="-254635" algn="l" rtl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" name="Shape 8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84" name="Shape 8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85" name="Shape 8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Times New Roman"/>
              <a:buNone/>
            </a:pPr>
            <a:fld id="{00000000-1234-1234-1234-123412341234}" type="slidenum">
              <a:rPr lang="zh-C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lang="zh-CN"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图片与标题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>
            <a:spLocks noGrp="1"/>
          </p:cNvSpPr>
          <p:nvPr>
            <p:ph type="title"/>
          </p:nvPr>
        </p:nvSpPr>
        <p:spPr>
          <a:xfrm>
            <a:off x="839787" y="735495"/>
            <a:ext cx="4165199" cy="1600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914400" marR="0" lvl="6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1371600" marR="0" lvl="7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1828800" marR="0" lvl="8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88" name="Shape 88"/>
          <p:cNvSpPr>
            <a:spLocks noGrp="1"/>
          </p:cNvSpPr>
          <p:nvPr>
            <p:ph type="pic" idx="2"/>
          </p:nvPr>
        </p:nvSpPr>
        <p:spPr>
          <a:xfrm>
            <a:off x="5184000" y="735495"/>
            <a:ext cx="6170399" cy="540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Noto Sans Symbols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" name="Shape 89"/>
          <p:cNvSpPr txBox="1">
            <a:spLocks noGrp="1"/>
          </p:cNvSpPr>
          <p:nvPr>
            <p:ph type="body" idx="1"/>
          </p:nvPr>
        </p:nvSpPr>
        <p:spPr>
          <a:xfrm>
            <a:off x="839787" y="2335694"/>
            <a:ext cx="4165199" cy="38115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Noto Sans Symbols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" name="Shape 9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91" name="Shape 9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92" name="Shape 9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Times New Roman"/>
              <a:buNone/>
            </a:pPr>
            <a:fld id="{00000000-1234-1234-1234-123412341234}" type="slidenum">
              <a:rPr lang="zh-CN" sz="1200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lang="zh-CN" sz="1200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仅标题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/>
          <p:nvPr/>
        </p:nvSpPr>
        <p:spPr>
          <a:xfrm>
            <a:off x="3597275" y="2314575"/>
            <a:ext cx="5006975" cy="2435224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9307" y="0"/>
                </a:moveTo>
                <a:lnTo>
                  <a:pt x="110692" y="0"/>
                </a:lnTo>
                <a:cubicBezTo>
                  <a:pt x="115832" y="0"/>
                  <a:pt x="120000" y="8568"/>
                  <a:pt x="120000" y="19138"/>
                </a:cubicBezTo>
                <a:lnTo>
                  <a:pt x="120000" y="85392"/>
                </a:lnTo>
                <a:cubicBezTo>
                  <a:pt x="120000" y="95962"/>
                  <a:pt x="115832" y="104530"/>
                  <a:pt x="110692" y="104530"/>
                </a:cubicBezTo>
                <a:lnTo>
                  <a:pt x="109205" y="104530"/>
                </a:lnTo>
                <a:lnTo>
                  <a:pt x="109262" y="120000"/>
                </a:lnTo>
                <a:lnTo>
                  <a:pt x="97894" y="104530"/>
                </a:lnTo>
                <a:lnTo>
                  <a:pt x="9307" y="104530"/>
                </a:lnTo>
                <a:cubicBezTo>
                  <a:pt x="4167" y="104530"/>
                  <a:pt x="0" y="95962"/>
                  <a:pt x="0" y="85392"/>
                </a:cubicBezTo>
                <a:lnTo>
                  <a:pt x="0" y="19138"/>
                </a:lnTo>
                <a:cubicBezTo>
                  <a:pt x="0" y="8568"/>
                  <a:pt x="4167" y="0"/>
                  <a:pt x="9307" y="0"/>
                </a:cubicBezTo>
                <a:close/>
              </a:path>
            </a:pathLst>
          </a:custGeom>
          <a:solidFill>
            <a:srgbClr val="F3546D"/>
          </a:solidFill>
          <a:ln>
            <a:noFill/>
          </a:ln>
          <a:effectLst>
            <a:outerShdw blurRad="25399" dist="25400" dir="2700000" algn="tl" rotWithShape="0">
              <a:srgbClr val="000000">
                <a:alpha val="29803"/>
              </a:srgbClr>
            </a:outerShdw>
          </a:effectLst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Times New Roman"/>
              <a:buNone/>
            </a:pPr>
            <a:endParaRPr sz="1400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Shape 95"/>
          <p:cNvSpPr/>
          <p:nvPr/>
        </p:nvSpPr>
        <p:spPr>
          <a:xfrm>
            <a:off x="3281362" y="2063750"/>
            <a:ext cx="238124" cy="3238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24705"/>
                </a:moveTo>
                <a:lnTo>
                  <a:pt x="57600" y="0"/>
                </a:lnTo>
                <a:lnTo>
                  <a:pt x="120000" y="105882"/>
                </a:lnTo>
                <a:lnTo>
                  <a:pt x="88799" y="120000"/>
                </a:lnTo>
                <a:lnTo>
                  <a:pt x="0" y="24705"/>
                </a:lnTo>
                <a:close/>
              </a:path>
            </a:pathLst>
          </a:custGeom>
          <a:solidFill>
            <a:srgbClr val="FD9153"/>
          </a:solidFill>
          <a:ln>
            <a:noFill/>
          </a:ln>
          <a:effectLst>
            <a:outerShdw blurRad="25399" dist="12700" dir="8100000" algn="tr" rotWithShape="0">
              <a:srgbClr val="000000">
                <a:alpha val="29803"/>
              </a:srgbClr>
            </a:outerShdw>
          </a:effectLst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Times New Roman"/>
              <a:buNone/>
            </a:pPr>
            <a:endParaRPr sz="1400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Shape 96"/>
          <p:cNvSpPr/>
          <p:nvPr/>
        </p:nvSpPr>
        <p:spPr>
          <a:xfrm>
            <a:off x="2686050" y="1906588"/>
            <a:ext cx="676275" cy="52863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32432"/>
                </a:moveTo>
                <a:lnTo>
                  <a:pt x="18591" y="0"/>
                </a:lnTo>
                <a:lnTo>
                  <a:pt x="120000" y="109189"/>
                </a:lnTo>
                <a:lnTo>
                  <a:pt x="114084" y="120000"/>
                </a:lnTo>
                <a:lnTo>
                  <a:pt x="0" y="32432"/>
                </a:lnTo>
                <a:close/>
              </a:path>
            </a:pathLst>
          </a:custGeom>
          <a:solidFill>
            <a:srgbClr val="F3546D"/>
          </a:solidFill>
          <a:ln>
            <a:noFill/>
          </a:ln>
          <a:effectLst>
            <a:outerShdw blurRad="25399" dist="12700" dir="8100000" algn="tr" rotWithShape="0">
              <a:srgbClr val="000000">
                <a:alpha val="29803"/>
              </a:srgbClr>
            </a:outerShdw>
          </a:effectLst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Times New Roman"/>
              <a:buNone/>
            </a:pPr>
            <a:endParaRPr sz="1400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Shape 97"/>
          <p:cNvSpPr/>
          <p:nvPr/>
        </p:nvSpPr>
        <p:spPr>
          <a:xfrm>
            <a:off x="2590800" y="2382838"/>
            <a:ext cx="538163" cy="2047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83721"/>
                </a:moveTo>
                <a:lnTo>
                  <a:pt x="4247" y="0"/>
                </a:lnTo>
                <a:lnTo>
                  <a:pt x="120000" y="83721"/>
                </a:lnTo>
                <a:lnTo>
                  <a:pt x="115752" y="120000"/>
                </a:lnTo>
                <a:lnTo>
                  <a:pt x="0" y="83721"/>
                </a:lnTo>
                <a:close/>
              </a:path>
            </a:pathLst>
          </a:custGeom>
          <a:solidFill>
            <a:srgbClr val="F3546D"/>
          </a:solidFill>
          <a:ln>
            <a:noFill/>
          </a:ln>
          <a:effectLst>
            <a:outerShdw blurRad="25399" dist="12700" dir="8100000" algn="tr" rotWithShape="0">
              <a:srgbClr val="000000">
                <a:alpha val="29803"/>
              </a:srgbClr>
            </a:outerShdw>
          </a:effectLst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Times New Roman"/>
              <a:buNone/>
            </a:pPr>
            <a:endParaRPr sz="1400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Shape 98"/>
          <p:cNvSpPr txBox="1">
            <a:spLocks noGrp="1"/>
          </p:cNvSpPr>
          <p:nvPr>
            <p:ph type="title"/>
          </p:nvPr>
        </p:nvSpPr>
        <p:spPr>
          <a:xfrm>
            <a:off x="3596400" y="3034800"/>
            <a:ext cx="5007850" cy="788400"/>
          </a:xfrm>
          <a:prstGeom prst="rect">
            <a:avLst/>
          </a:prstGeom>
          <a:solidFill>
            <a:srgbClr val="FD9153"/>
          </a:solidFill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914400" marR="0" lvl="6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1371600" marR="0" lvl="7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1828800" marR="0" lvl="8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99" name="Shape 9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100" name="Shape 10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101" name="Shape 10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Times New Roman"/>
              <a:buNone/>
            </a:pPr>
            <a:fld id="{00000000-1234-1234-1234-123412341234}" type="slidenum">
              <a:rPr lang="zh-C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lang="zh-CN"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比较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>
            <a:spLocks noGrp="1"/>
          </p:cNvSpPr>
          <p:nvPr>
            <p:ph type="title"/>
          </p:nvPr>
        </p:nvSpPr>
        <p:spPr>
          <a:xfrm>
            <a:off x="839788" y="432000"/>
            <a:ext cx="10515599" cy="676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914400" marR="0" lvl="6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1371600" marR="0" lvl="7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1828800" marR="0" lvl="8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104" name="Shape 104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Noto Sans Symbols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dk1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" name="Shape 105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57505" marR="0" lvl="0" indent="-235584" algn="l" rtl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Noto Sans Symbols"/>
              <a:buChar char="✦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539750" marR="0" lvl="1" indent="-2476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720090" marR="0" lvl="2" indent="-237490" algn="l" rtl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899795" marR="0" lvl="3" indent="-252094" algn="l" rtl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080135" marR="0" lvl="4" indent="-254635" algn="l" rtl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440180" marR="0" lvl="5" indent="-246380" algn="l" rtl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" name="Shape 106"/>
          <p:cNvSpPr txBox="1">
            <a:spLocks noGrp="1"/>
          </p:cNvSpPr>
          <p:nvPr>
            <p:ph type="body" idx="3"/>
          </p:nvPr>
        </p:nvSpPr>
        <p:spPr>
          <a:xfrm>
            <a:off x="6172201" y="1681163"/>
            <a:ext cx="5183187" cy="82391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Noto Sans Symbols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dk1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" name="Shape 107"/>
          <p:cNvSpPr txBox="1">
            <a:spLocks noGrp="1"/>
          </p:cNvSpPr>
          <p:nvPr>
            <p:ph type="body" idx="4"/>
          </p:nvPr>
        </p:nvSpPr>
        <p:spPr>
          <a:xfrm>
            <a:off x="6172201" y="2505075"/>
            <a:ext cx="5183187" cy="36845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57505" marR="0" lvl="0" indent="-235584" algn="l" rtl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Noto Sans Symbols"/>
              <a:buChar char="✦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539750" marR="0" lvl="1" indent="-2476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720090" marR="0" lvl="2" indent="-237490" algn="l" rtl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899795" marR="0" lvl="3" indent="-252094" algn="l" rtl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080135" marR="0" lvl="4" indent="-254635" algn="l" rtl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440180" marR="0" lvl="5" indent="-246380" algn="l" rtl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" name="Shape 10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109" name="Shape 10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110" name="Shape 1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Times New Roman"/>
              <a:buNone/>
            </a:pPr>
            <a:fld id="{00000000-1234-1234-1234-123412341234}" type="slidenum">
              <a:rPr lang="zh-CN" sz="1200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lang="zh-CN" sz="1200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垂直排列标题与 文本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 txBox="1">
            <a:spLocks noGrp="1"/>
          </p:cNvSpPr>
          <p:nvPr>
            <p:ph type="title"/>
          </p:nvPr>
        </p:nvSpPr>
        <p:spPr>
          <a:xfrm rot="5400000">
            <a:off x="7891459" y="2865889"/>
            <a:ext cx="6137274" cy="113574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914400" marR="0" lvl="6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1371600" marR="0" lvl="7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1828800" marR="0" lvl="8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113" name="Shape 113"/>
          <p:cNvSpPr txBox="1">
            <a:spLocks noGrp="1"/>
          </p:cNvSpPr>
          <p:nvPr>
            <p:ph type="body" idx="1"/>
          </p:nvPr>
        </p:nvSpPr>
        <p:spPr>
          <a:xfrm rot="5400000">
            <a:off x="2323418" y="-1305151"/>
            <a:ext cx="6137274" cy="94778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57505" marR="0" lvl="0" indent="-235584" algn="l" rtl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Noto Sans Symbols"/>
              <a:buChar char="✦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539750" marR="0" lvl="1" indent="-2349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720090" marR="0" lvl="2" indent="-237490" algn="l" rtl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899795" marR="0" lvl="3" indent="-252094" algn="l" rtl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080135" marR="0" lvl="4" indent="-254635" algn="l" rtl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440180" marR="0" lvl="5" indent="-246380" algn="l" rtl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4" name="Shape 1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115" name="Shape 1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116" name="Shape 1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Times New Roman"/>
              <a:buNone/>
            </a:pPr>
            <a:fld id="{00000000-1234-1234-1234-123412341234}" type="slidenum">
              <a:rPr lang="zh-CN" sz="1200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lang="zh-CN" sz="1200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theme" Target="../theme/theme1.xml"/><Relationship Id="rId1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hape 10"/>
          <p:cNvPicPr preferRelativeResize="0"/>
          <p:nvPr/>
        </p:nvPicPr>
        <p:blipFill rotWithShape="1">
          <a:blip r:embed="rId12">
            <a:alphaModFix/>
          </a:blip>
          <a:srcRect b="21052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Shape 11"/>
          <p:cNvSpPr txBox="1">
            <a:spLocks noGrp="1"/>
          </p:cNvSpPr>
          <p:nvPr>
            <p:ph type="body" idx="1"/>
          </p:nvPr>
        </p:nvSpPr>
        <p:spPr>
          <a:xfrm>
            <a:off x="647700" y="1335087"/>
            <a:ext cx="10787062" cy="48847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57505" marR="0" lvl="0" indent="-235584" algn="l" rtl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Noto Sans Symbols"/>
              <a:buChar char="✦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57505" marR="0" lvl="1" indent="-243205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Char char=" 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720090" marR="0" lvl="2" indent="-237490" algn="l" rtl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899795" marR="0" lvl="3" indent="-252094" algn="l" rtl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080135" marR="0" lvl="4" indent="-254635" algn="l" rtl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440180" marR="0" lvl="5" indent="-246380" algn="l" rtl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title"/>
          </p:nvPr>
        </p:nvSpPr>
        <p:spPr>
          <a:xfrm>
            <a:off x="647700" y="430212"/>
            <a:ext cx="10787062" cy="6762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914400" marR="0" lvl="6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1371600" marR="0" lvl="7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1828800" marR="0" lvl="8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Times New Roman"/>
              <a:buNone/>
            </a:pPr>
            <a:fld id="{00000000-1234-1234-1234-123412341234}" type="slidenum">
              <a:rPr lang="zh-CN"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lang="zh-CN"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5.png"/><Relationship Id="rId12" Type="http://schemas.openxmlformats.org/officeDocument/2006/relationships/image" Target="../media/image36.png"/><Relationship Id="rId13" Type="http://schemas.openxmlformats.org/officeDocument/2006/relationships/image" Target="../media/image37.png"/><Relationship Id="rId14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7" Type="http://schemas.openxmlformats.org/officeDocument/2006/relationships/image" Target="../media/image31.png"/><Relationship Id="rId8" Type="http://schemas.openxmlformats.org/officeDocument/2006/relationships/image" Target="../media/image32.png"/><Relationship Id="rId9" Type="http://schemas.openxmlformats.org/officeDocument/2006/relationships/image" Target="../media/image33.png"/><Relationship Id="rId10" Type="http://schemas.openxmlformats.org/officeDocument/2006/relationships/image" Target="../media/image3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hyperlink" Target="http://www.transtats.bts.gov/DL_SelectFields.asp?Table_ID=236" TargetMode="Externa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9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41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2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3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4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5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6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developers.google.com/api-client-library/java/apis/qpxExpress/v1" TargetMode="Externa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7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48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49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50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5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hyperlink" Target="http://www.airlinequality.com/review-pages/a-z-airline-reviews/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>
            <a:spLocks noGrp="1"/>
          </p:cNvSpPr>
          <p:nvPr>
            <p:ph type="ctrTitle"/>
          </p:nvPr>
        </p:nvSpPr>
        <p:spPr>
          <a:xfrm>
            <a:off x="1331402" y="5003900"/>
            <a:ext cx="9770100" cy="7254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zh-CN"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 </a:t>
            </a:r>
            <a:r>
              <a:rPr lang="zh-CN" sz="3600"/>
              <a:t>Flight </a:t>
            </a:r>
            <a:r>
              <a:rPr lang="zh-CN"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On-time Performance </a:t>
            </a:r>
            <a:r>
              <a:rPr lang="zh-CN" sz="3600"/>
              <a:t>Analysis</a:t>
            </a:r>
          </a:p>
        </p:txBody>
      </p:sp>
      <p:sp>
        <p:nvSpPr>
          <p:cNvPr id="128" name="Shape 128"/>
          <p:cNvSpPr txBox="1">
            <a:spLocks noGrp="1"/>
          </p:cNvSpPr>
          <p:nvPr>
            <p:ph type="subTitle" idx="1"/>
          </p:nvPr>
        </p:nvSpPr>
        <p:spPr>
          <a:xfrm>
            <a:off x="1989138" y="5729287"/>
            <a:ext cx="8158163" cy="65246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Noto Sans Symbols"/>
              <a:buNone/>
            </a:pPr>
            <a:r>
              <a:rPr lang="zh-CN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Bowei Wang, Dongyue Li, Zelong Zhao, Xiaoyu Zheng</a:t>
            </a:r>
          </a:p>
          <a:p>
            <a:pPr marL="0" marR="0" lvl="0" indent="0" algn="ctr" rtl="0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Noto Sans Symbols"/>
              <a:buNone/>
            </a:pPr>
            <a:r>
              <a:rPr lang="zh-CN" sz="1800"/>
              <a:t>Team 16, </a:t>
            </a:r>
            <a:r>
              <a:rPr lang="zh-CN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12 December 2016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7" name="Shape 207"/>
          <p:cNvGrpSpPr/>
          <p:nvPr/>
        </p:nvGrpSpPr>
        <p:grpSpPr>
          <a:xfrm>
            <a:off x="3088457" y="2125233"/>
            <a:ext cx="5103217" cy="1140403"/>
            <a:chOff x="3309855" y="2092761"/>
            <a:chExt cx="4881593" cy="1032600"/>
          </a:xfrm>
        </p:grpSpPr>
        <p:sp>
          <p:nvSpPr>
            <p:cNvPr id="208" name="Shape 208"/>
            <p:cNvSpPr/>
            <p:nvPr/>
          </p:nvSpPr>
          <p:spPr>
            <a:xfrm>
              <a:off x="3765548" y="2420938"/>
              <a:ext cx="4425900" cy="5982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1275" y="120000"/>
                  </a:moveTo>
                  <a:lnTo>
                    <a:pt x="0" y="120000"/>
                  </a:lnTo>
                  <a:lnTo>
                    <a:pt x="13842" y="0"/>
                  </a:lnTo>
                  <a:lnTo>
                    <a:pt x="111275" y="0"/>
                  </a:lnTo>
                  <a:lnTo>
                    <a:pt x="120000" y="56220"/>
                  </a:lnTo>
                  <a:lnTo>
                    <a:pt x="111275" y="120000"/>
                  </a:lnTo>
                  <a:close/>
                </a:path>
              </a:pathLst>
            </a:custGeom>
            <a:solidFill>
              <a:srgbClr val="F2576F"/>
            </a:solidFill>
            <a:ln>
              <a:noFill/>
            </a:ln>
          </p:spPr>
          <p:txBody>
            <a:bodyPr lIns="288000" tIns="0" rIns="2160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endParaRPr lang="zh-CN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Shape 209"/>
            <p:cNvSpPr txBox="1"/>
            <p:nvPr/>
          </p:nvSpPr>
          <p:spPr>
            <a:xfrm rot="-2751233">
              <a:off x="3374314" y="2329651"/>
              <a:ext cx="896781" cy="558820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lang="zh-CN" sz="28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01</a:t>
              </a:r>
            </a:p>
          </p:txBody>
        </p:sp>
      </p:grpSp>
      <p:grpSp>
        <p:nvGrpSpPr>
          <p:cNvPr id="210" name="Shape 210"/>
          <p:cNvGrpSpPr/>
          <p:nvPr/>
        </p:nvGrpSpPr>
        <p:grpSpPr>
          <a:xfrm>
            <a:off x="3087635" y="3161435"/>
            <a:ext cx="5104038" cy="1252965"/>
            <a:chOff x="3309302" y="3147025"/>
            <a:chExt cx="4881911" cy="1033800"/>
          </a:xfrm>
        </p:grpSpPr>
        <p:sp>
          <p:nvSpPr>
            <p:cNvPr id="211" name="Shape 211"/>
            <p:cNvSpPr/>
            <p:nvPr/>
          </p:nvSpPr>
          <p:spPr>
            <a:xfrm>
              <a:off x="3765614" y="3514371"/>
              <a:ext cx="4425600" cy="5589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1275" y="120000"/>
                  </a:moveTo>
                  <a:lnTo>
                    <a:pt x="0" y="120000"/>
                  </a:lnTo>
                  <a:lnTo>
                    <a:pt x="13842" y="0"/>
                  </a:lnTo>
                  <a:lnTo>
                    <a:pt x="111275" y="0"/>
                  </a:lnTo>
                  <a:lnTo>
                    <a:pt x="120000" y="56220"/>
                  </a:lnTo>
                  <a:lnTo>
                    <a:pt x="111275" y="120000"/>
                  </a:lnTo>
                  <a:close/>
                </a:path>
              </a:pathLst>
            </a:custGeom>
            <a:solidFill>
              <a:srgbClr val="FD9354"/>
            </a:solidFill>
            <a:ln>
              <a:noFill/>
            </a:ln>
          </p:spPr>
          <p:txBody>
            <a:bodyPr lIns="288000" tIns="0" rIns="21600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endParaRPr lang="zh-CN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Shape 212"/>
            <p:cNvSpPr txBox="1"/>
            <p:nvPr/>
          </p:nvSpPr>
          <p:spPr>
            <a:xfrm rot="-2751136">
              <a:off x="3373513" y="3384514"/>
              <a:ext cx="898478" cy="558820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lang="zh-CN" sz="2800" b="1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02</a:t>
              </a:r>
            </a:p>
          </p:txBody>
        </p:sp>
      </p:grpSp>
      <p:grpSp>
        <p:nvGrpSpPr>
          <p:cNvPr id="213" name="Shape 213"/>
          <p:cNvGrpSpPr/>
          <p:nvPr/>
        </p:nvGrpSpPr>
        <p:grpSpPr>
          <a:xfrm>
            <a:off x="3084238" y="4414584"/>
            <a:ext cx="5110854" cy="1143382"/>
            <a:chOff x="3309302" y="4201125"/>
            <a:chExt cx="4750747" cy="1033800"/>
          </a:xfrm>
        </p:grpSpPr>
        <p:sp>
          <p:nvSpPr>
            <p:cNvPr id="214" name="Shape 214"/>
            <p:cNvSpPr/>
            <p:nvPr/>
          </p:nvSpPr>
          <p:spPr>
            <a:xfrm>
              <a:off x="3765550" y="4465003"/>
              <a:ext cx="4294500" cy="6624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1275" y="120000"/>
                  </a:moveTo>
                  <a:lnTo>
                    <a:pt x="0" y="120000"/>
                  </a:lnTo>
                  <a:lnTo>
                    <a:pt x="13842" y="0"/>
                  </a:lnTo>
                  <a:lnTo>
                    <a:pt x="111275" y="0"/>
                  </a:lnTo>
                  <a:lnTo>
                    <a:pt x="120000" y="56220"/>
                  </a:lnTo>
                  <a:lnTo>
                    <a:pt x="111275" y="120000"/>
                  </a:lnTo>
                  <a:close/>
                </a:path>
              </a:pathLst>
            </a:custGeom>
            <a:solidFill>
              <a:srgbClr val="F2576F"/>
            </a:solidFill>
            <a:ln>
              <a:noFill/>
            </a:ln>
          </p:spPr>
          <p:txBody>
            <a:bodyPr lIns="288000" tIns="0" rIns="2160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ct val="25000"/>
                <a:buFont typeface="Noto Sans Symbols"/>
                <a:buNone/>
              </a:pPr>
              <a:endParaRPr lang="zh-CN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Shape 215"/>
            <p:cNvSpPr txBox="1"/>
            <p:nvPr/>
          </p:nvSpPr>
          <p:spPr>
            <a:xfrm rot="-2751136">
              <a:off x="3373513" y="4438614"/>
              <a:ext cx="898478" cy="558820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lang="zh-CN" sz="28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03</a:t>
              </a:r>
            </a:p>
          </p:txBody>
        </p:sp>
      </p:grpSp>
      <p:sp>
        <p:nvSpPr>
          <p:cNvPr id="216" name="Shape 216"/>
          <p:cNvSpPr txBox="1"/>
          <p:nvPr/>
        </p:nvSpPr>
        <p:spPr>
          <a:xfrm>
            <a:off x="647700" y="430212"/>
            <a:ext cx="10787100" cy="6761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zh-CN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 Analysis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275984" y="2586475"/>
            <a:ext cx="35305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CN" sz="1800" b="1" dirty="0" smtClean="0">
                <a:solidFill>
                  <a:schemeClr val="dk1"/>
                </a:solidFill>
              </a:rPr>
              <a:t>Dataset description</a:t>
            </a:r>
          </a:p>
          <a:p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275984" y="3630194"/>
            <a:ext cx="3530531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dirty="0">
                <a:solidFill>
                  <a:schemeClr val="dk1"/>
                </a:solidFill>
              </a:rPr>
              <a:t>Variable summaries and visualizations</a:t>
            </a:r>
          </a:p>
          <a:p>
            <a:pPr lvl="0"/>
            <a:endParaRPr lang="en-US" altLang="zh-CN" sz="1800" b="1" dirty="0" smtClean="0">
              <a:solidFill>
                <a:schemeClr val="dk1"/>
              </a:solidFill>
            </a:endParaRPr>
          </a:p>
          <a:p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213294" y="4811619"/>
            <a:ext cx="353053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dirty="0">
                <a:solidFill>
                  <a:schemeClr val="dk1"/>
                </a:solidFill>
              </a:rPr>
              <a:t>Text Mining: Word Cloud</a:t>
            </a:r>
          </a:p>
          <a:p>
            <a:pPr lvl="0"/>
            <a:endParaRPr lang="en-US" altLang="zh-CN" sz="1800" b="1" dirty="0" smtClean="0">
              <a:solidFill>
                <a:schemeClr val="dk1"/>
              </a:solidFill>
            </a:endParaRPr>
          </a:p>
          <a:p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 txBox="1"/>
          <p:nvPr/>
        </p:nvSpPr>
        <p:spPr>
          <a:xfrm>
            <a:off x="568325" y="430212"/>
            <a:ext cx="10787062" cy="67627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zh-CN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 Analysis</a:t>
            </a:r>
          </a:p>
        </p:txBody>
      </p:sp>
      <p:grpSp>
        <p:nvGrpSpPr>
          <p:cNvPr id="9" name="Shape 207"/>
          <p:cNvGrpSpPr/>
          <p:nvPr/>
        </p:nvGrpSpPr>
        <p:grpSpPr>
          <a:xfrm>
            <a:off x="3088457" y="2125233"/>
            <a:ext cx="5103217" cy="1140403"/>
            <a:chOff x="3309855" y="2092761"/>
            <a:chExt cx="4881593" cy="1032600"/>
          </a:xfrm>
        </p:grpSpPr>
        <p:sp>
          <p:nvSpPr>
            <p:cNvPr id="10" name="Shape 208"/>
            <p:cNvSpPr/>
            <p:nvPr/>
          </p:nvSpPr>
          <p:spPr>
            <a:xfrm>
              <a:off x="3765548" y="2420938"/>
              <a:ext cx="4425900" cy="5982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1275" y="120000"/>
                  </a:moveTo>
                  <a:lnTo>
                    <a:pt x="0" y="120000"/>
                  </a:lnTo>
                  <a:lnTo>
                    <a:pt x="13842" y="0"/>
                  </a:lnTo>
                  <a:lnTo>
                    <a:pt x="111275" y="0"/>
                  </a:lnTo>
                  <a:lnTo>
                    <a:pt x="120000" y="56220"/>
                  </a:lnTo>
                  <a:lnTo>
                    <a:pt x="111275" y="120000"/>
                  </a:lnTo>
                  <a:close/>
                </a:path>
              </a:pathLst>
            </a:custGeom>
            <a:solidFill>
              <a:srgbClr val="F2576F"/>
            </a:solidFill>
            <a:ln>
              <a:noFill/>
            </a:ln>
          </p:spPr>
          <p:txBody>
            <a:bodyPr lIns="288000" tIns="0" rIns="2160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endParaRPr lang="zh-CN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Shape 209"/>
            <p:cNvSpPr txBox="1"/>
            <p:nvPr/>
          </p:nvSpPr>
          <p:spPr>
            <a:xfrm rot="-2751233">
              <a:off x="3374314" y="2329651"/>
              <a:ext cx="896781" cy="558820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lang="zh-CN" sz="28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01</a:t>
              </a: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4275984" y="2586475"/>
            <a:ext cx="35305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CN" sz="1800" b="1" dirty="0" smtClean="0">
                <a:solidFill>
                  <a:schemeClr val="dk1"/>
                </a:solidFill>
              </a:rPr>
              <a:t>Dataset description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Shape 2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9950"/>
            <a:ext cx="3371850" cy="95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Shape 2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174850"/>
            <a:ext cx="8697930" cy="5530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Shape 2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9950"/>
            <a:ext cx="3371850" cy="95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Shape 2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361824"/>
            <a:ext cx="11118724" cy="4785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Shape 2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78450"/>
            <a:ext cx="11887201" cy="50889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Shape 2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515675"/>
            <a:ext cx="2724150" cy="66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 txBox="1"/>
          <p:nvPr/>
        </p:nvSpPr>
        <p:spPr>
          <a:xfrm>
            <a:off x="647700" y="430212"/>
            <a:ext cx="10787100" cy="6761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zh-CN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 Analysis</a:t>
            </a:r>
          </a:p>
        </p:txBody>
      </p:sp>
      <p:grpSp>
        <p:nvGrpSpPr>
          <p:cNvPr id="6" name="Shape 210"/>
          <p:cNvGrpSpPr/>
          <p:nvPr/>
        </p:nvGrpSpPr>
        <p:grpSpPr>
          <a:xfrm>
            <a:off x="3201935" y="2175598"/>
            <a:ext cx="5104038" cy="1252965"/>
            <a:chOff x="3309302" y="3147025"/>
            <a:chExt cx="4881911" cy="1033800"/>
          </a:xfrm>
        </p:grpSpPr>
        <p:sp>
          <p:nvSpPr>
            <p:cNvPr id="7" name="Shape 211"/>
            <p:cNvSpPr/>
            <p:nvPr/>
          </p:nvSpPr>
          <p:spPr>
            <a:xfrm>
              <a:off x="3765614" y="3514371"/>
              <a:ext cx="4425600" cy="5589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1275" y="120000"/>
                  </a:moveTo>
                  <a:lnTo>
                    <a:pt x="0" y="120000"/>
                  </a:lnTo>
                  <a:lnTo>
                    <a:pt x="13842" y="0"/>
                  </a:lnTo>
                  <a:lnTo>
                    <a:pt x="111275" y="0"/>
                  </a:lnTo>
                  <a:lnTo>
                    <a:pt x="120000" y="56220"/>
                  </a:lnTo>
                  <a:lnTo>
                    <a:pt x="111275" y="120000"/>
                  </a:lnTo>
                  <a:close/>
                </a:path>
              </a:pathLst>
            </a:custGeom>
            <a:solidFill>
              <a:srgbClr val="FD9354"/>
            </a:solidFill>
            <a:ln>
              <a:noFill/>
            </a:ln>
          </p:spPr>
          <p:txBody>
            <a:bodyPr lIns="288000" tIns="0" rIns="21600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endParaRPr lang="zh-CN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Shape 212"/>
            <p:cNvSpPr txBox="1"/>
            <p:nvPr/>
          </p:nvSpPr>
          <p:spPr>
            <a:xfrm rot="-2751136">
              <a:off x="3373513" y="3384514"/>
              <a:ext cx="898478" cy="558820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lang="zh-CN" sz="2800" b="1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02</a:t>
              </a: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4390284" y="2644357"/>
            <a:ext cx="3530531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dirty="0">
                <a:solidFill>
                  <a:schemeClr val="dk1"/>
                </a:solidFill>
              </a:rPr>
              <a:t>Variable summaries and visualizations</a:t>
            </a:r>
          </a:p>
          <a:p>
            <a:pPr lvl="0"/>
            <a:endParaRPr lang="en-US" altLang="zh-CN" sz="1800" b="1" dirty="0" smtClean="0">
              <a:solidFill>
                <a:schemeClr val="dk1"/>
              </a:solidFill>
            </a:endParaRPr>
          </a:p>
          <a:p>
            <a:endParaRPr 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 txBox="1"/>
          <p:nvPr/>
        </p:nvSpPr>
        <p:spPr>
          <a:xfrm>
            <a:off x="215575" y="1455125"/>
            <a:ext cx="11829600" cy="1091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 sz="4800">
                <a:solidFill>
                  <a:srgbClr val="FF9900"/>
                </a:solidFill>
              </a:rPr>
              <a:t>How many flights did each carrier operate during past year? </a:t>
            </a:r>
          </a:p>
          <a:p>
            <a:pPr lvl="0">
              <a:spcBef>
                <a:spcPts val="0"/>
              </a:spcBef>
              <a:buNone/>
            </a:pPr>
            <a:endParaRPr sz="4800">
              <a:solidFill>
                <a:srgbClr val="FF9900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zh-CN" sz="4800">
                <a:solidFill>
                  <a:srgbClr val="FF9900"/>
                </a:solidFill>
              </a:rPr>
              <a:t>Which carrier has the largest/least number of flights?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Shape 2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1487" y="0"/>
            <a:ext cx="9364674" cy="6413376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Shape 268"/>
          <p:cNvSpPr txBox="1"/>
          <p:nvPr/>
        </p:nvSpPr>
        <p:spPr>
          <a:xfrm>
            <a:off x="544925" y="6413375"/>
            <a:ext cx="11257800" cy="309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>
                <a:solidFill>
                  <a:srgbClr val="EFEFEF"/>
                </a:solidFill>
              </a:rPr>
              <a:t> We observe that Southwest Airlines(WN) has the largest number of flights followed by American Airlines(AA). Envoy Air(MQ) has the least.</a:t>
            </a:r>
          </a:p>
          <a:p>
            <a:pPr lvl="0">
              <a:spcBef>
                <a:spcPts val="0"/>
              </a:spcBef>
              <a:buNone/>
            </a:pPr>
            <a:endParaRPr>
              <a:solidFill>
                <a:srgbClr val="EFEFEF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 txBox="1"/>
          <p:nvPr/>
        </p:nvSpPr>
        <p:spPr>
          <a:xfrm>
            <a:off x="0" y="2458950"/>
            <a:ext cx="12192000" cy="1482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CN" sz="4800">
                <a:solidFill>
                  <a:srgbClr val="FF9900"/>
                </a:solidFill>
              </a:rPr>
              <a:t>Which carrier is the most widely distributed?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Shape 2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7697410" cy="655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Shape 2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02210" y="152400"/>
            <a:ext cx="2457450" cy="1428750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Shape 282"/>
          <p:cNvSpPr txBox="1"/>
          <p:nvPr/>
        </p:nvSpPr>
        <p:spPr>
          <a:xfrm>
            <a:off x="8057150" y="2465650"/>
            <a:ext cx="3530100" cy="1724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 sz="2000">
                <a:solidFill>
                  <a:srgbClr val="D9D9D9"/>
                </a:solidFill>
              </a:rPr>
              <a:t> OO (SkyWest Airlines) has the maximum number of departure and arrival airports which is more than 210. </a:t>
            </a:r>
          </a:p>
          <a:p>
            <a:pPr lvl="0">
              <a:spcBef>
                <a:spcPts val="0"/>
              </a:spcBef>
              <a:buNone/>
            </a:pPr>
            <a:endParaRPr sz="2000">
              <a:solidFill>
                <a:srgbClr val="D9D9D9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zh-CN" sz="2000">
                <a:solidFill>
                  <a:srgbClr val="D9D9D9"/>
                </a:solidFill>
              </a:rPr>
              <a:t>HA (Hawaiian Airlines) has the least number of departure and arrival airports which is only 17.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/>
          <p:nvPr/>
        </p:nvSpPr>
        <p:spPr>
          <a:xfrm>
            <a:off x="1119674" y="352425"/>
            <a:ext cx="9970500" cy="1325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zh-CN" sz="4400">
                <a:solidFill>
                  <a:schemeClr val="dk1"/>
                </a:solidFill>
              </a:rPr>
              <a:t>WHY?</a:t>
            </a:r>
          </a:p>
        </p:txBody>
      </p:sp>
      <p:sp>
        <p:nvSpPr>
          <p:cNvPr id="135" name="Shape 135"/>
          <p:cNvSpPr txBox="1"/>
          <p:nvPr/>
        </p:nvSpPr>
        <p:spPr>
          <a:xfrm>
            <a:off x="7251525" y="1590150"/>
            <a:ext cx="4472400" cy="39456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F3F3F3"/>
              </a:solidFill>
            </a:endParaRPr>
          </a:p>
          <a:p>
            <a:pPr marL="457200" lvl="0" indent="-368300">
              <a:spcBef>
                <a:spcPts val="0"/>
              </a:spcBef>
              <a:buClr>
                <a:srgbClr val="F3F3F3"/>
              </a:buClr>
              <a:buSzPct val="100000"/>
              <a:buChar char="●"/>
            </a:pPr>
            <a:r>
              <a:rPr lang="zh-CN" sz="2200">
                <a:solidFill>
                  <a:srgbClr val="F3F3F3"/>
                </a:solidFill>
              </a:rPr>
              <a:t>Flight got delayed all the time!</a:t>
            </a:r>
          </a:p>
          <a:p>
            <a:pPr lvl="0">
              <a:spcBef>
                <a:spcPts val="0"/>
              </a:spcBef>
              <a:buNone/>
            </a:pPr>
            <a:endParaRPr sz="2200">
              <a:solidFill>
                <a:srgbClr val="F3F3F3"/>
              </a:solidFill>
            </a:endParaRPr>
          </a:p>
          <a:p>
            <a:pPr marL="457200" lvl="0" indent="-368300">
              <a:spcBef>
                <a:spcPts val="0"/>
              </a:spcBef>
              <a:buClr>
                <a:srgbClr val="F3F3F3"/>
              </a:buClr>
              <a:buSzPct val="100000"/>
              <a:buChar char="●"/>
            </a:pPr>
            <a:r>
              <a:rPr lang="zh-CN" sz="2200">
                <a:solidFill>
                  <a:srgbClr val="F3F3F3"/>
                </a:solidFill>
              </a:rPr>
              <a:t>Have you ever been stuck in an airport due to flight delay or cancellation?</a:t>
            </a:r>
          </a:p>
          <a:p>
            <a:pPr lvl="0">
              <a:spcBef>
                <a:spcPts val="0"/>
              </a:spcBef>
              <a:buNone/>
            </a:pPr>
            <a:endParaRPr sz="2200">
              <a:solidFill>
                <a:srgbClr val="F3F3F3"/>
              </a:solidFill>
            </a:endParaRPr>
          </a:p>
          <a:p>
            <a:pPr marL="457200" lvl="0" indent="-355600" rtl="0">
              <a:spcBef>
                <a:spcPts val="0"/>
              </a:spcBef>
              <a:buClr>
                <a:srgbClr val="F3F3F3"/>
              </a:buClr>
              <a:buSzPct val="90909"/>
              <a:buChar char="●"/>
            </a:pPr>
            <a:r>
              <a:rPr lang="zh-CN" sz="2200">
                <a:solidFill>
                  <a:srgbClr val="F3F3F3"/>
                </a:solidFill>
              </a:rPr>
              <a:t>Flight delay will also lead to finicial losses &amp; negative reputiation for airline companies</a:t>
            </a:r>
            <a:r>
              <a:rPr lang="zh-CN" sz="2000">
                <a:solidFill>
                  <a:srgbClr val="F3F3F3"/>
                </a:solidFill>
              </a:rPr>
              <a:t>.</a:t>
            </a:r>
          </a:p>
        </p:txBody>
      </p:sp>
      <p:pic>
        <p:nvPicPr>
          <p:cNvPr id="136" name="Shape 136" descr="article-2339797-1A42DC09000005DC-102_634x389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1925" y="1830525"/>
            <a:ext cx="6038850" cy="3705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 txBox="1"/>
          <p:nvPr/>
        </p:nvSpPr>
        <p:spPr>
          <a:xfrm>
            <a:off x="93600" y="2519575"/>
            <a:ext cx="12004800" cy="136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CN" sz="4500">
                <a:solidFill>
                  <a:srgbClr val="FF9900"/>
                </a:solidFill>
              </a:rPr>
              <a:t>Which month is the busiest month of the year?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Shape 2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5975" y="55987"/>
            <a:ext cx="9620049" cy="67460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Shape 300"/>
          <p:cNvSpPr txBox="1"/>
          <p:nvPr/>
        </p:nvSpPr>
        <p:spPr>
          <a:xfrm>
            <a:off x="321925" y="2546500"/>
            <a:ext cx="12004800" cy="136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 sz="4800">
                <a:solidFill>
                  <a:srgbClr val="FF9900"/>
                </a:solidFill>
              </a:rPr>
              <a:t>Which day is the busiest day of the week?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Shape 3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5275" y="0"/>
            <a:ext cx="10001448" cy="6386424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Shape 307"/>
          <p:cNvSpPr txBox="1"/>
          <p:nvPr/>
        </p:nvSpPr>
        <p:spPr>
          <a:xfrm>
            <a:off x="134725" y="6426850"/>
            <a:ext cx="11991300" cy="309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zh-CN">
                <a:solidFill>
                  <a:srgbClr val="EFEFEF"/>
                </a:solidFill>
              </a:rPr>
              <a:t> We observe that higher number of flights are operated on Thursday and Friday. A smalll number of flights are operated on Saturday.</a:t>
            </a:r>
          </a:p>
          <a:p>
            <a:pPr lvl="0">
              <a:spcBef>
                <a:spcPts val="0"/>
              </a:spcBef>
              <a:buNone/>
            </a:pPr>
            <a:endParaRPr>
              <a:solidFill>
                <a:srgbClr val="EFEFEF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Shape 313"/>
          <p:cNvSpPr txBox="1"/>
          <p:nvPr/>
        </p:nvSpPr>
        <p:spPr>
          <a:xfrm>
            <a:off x="366900" y="2621275"/>
            <a:ext cx="11458200" cy="136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CN" sz="3500">
                <a:solidFill>
                  <a:srgbClr val="FF9900"/>
                </a:solidFill>
              </a:rPr>
              <a:t>How about the On-time Arrival Performance of last year?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" name="Shape 3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8036" y="0"/>
            <a:ext cx="11635926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5" name="Shape 3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94025" y="0"/>
            <a:ext cx="5897975" cy="3476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Shape 3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6294025" cy="5577929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Shape 327"/>
          <p:cNvSpPr txBox="1"/>
          <p:nvPr/>
        </p:nvSpPr>
        <p:spPr>
          <a:xfrm>
            <a:off x="6670962" y="3778200"/>
            <a:ext cx="5144100" cy="2092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 sz="2000">
                <a:solidFill>
                  <a:srgbClr val="CCCCCC"/>
                </a:solidFill>
              </a:rPr>
              <a:t>81.51% flights arrived on time, 1.19% flights were cancelled and 0.25% flights were diverted.</a:t>
            </a:r>
          </a:p>
          <a:p>
            <a:pPr lvl="0">
              <a:spcBef>
                <a:spcPts val="0"/>
              </a:spcBef>
              <a:buNone/>
            </a:pPr>
            <a:endParaRPr sz="2000">
              <a:solidFill>
                <a:srgbClr val="CCCCCC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zh-CN" sz="2000">
                <a:solidFill>
                  <a:srgbClr val="CCCCCC"/>
                </a:solidFill>
              </a:rPr>
              <a:t>About 18.49% flights are delayed and most of the delays occur due to late aircraft  which contributes to 6.14% of all flights. It is followed by nas delay, carrier delay, weather delay and security delay .</a:t>
            </a:r>
          </a:p>
          <a:p>
            <a:pPr lvl="0">
              <a:spcBef>
                <a:spcPts val="0"/>
              </a:spcBef>
              <a:buNone/>
            </a:pPr>
            <a:endParaRPr sz="20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Shape 333"/>
          <p:cNvSpPr txBox="1"/>
          <p:nvPr/>
        </p:nvSpPr>
        <p:spPr>
          <a:xfrm>
            <a:off x="443125" y="2664875"/>
            <a:ext cx="11458200" cy="136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CN" sz="3500">
                <a:solidFill>
                  <a:srgbClr val="FF9900"/>
                </a:solidFill>
              </a:rPr>
              <a:t>So, How about the flights cancellation rate per carrier?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Shape 339"/>
          <p:cNvSpPr txBox="1"/>
          <p:nvPr/>
        </p:nvSpPr>
        <p:spPr>
          <a:xfrm>
            <a:off x="282900" y="2384800"/>
            <a:ext cx="11909100" cy="123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CN" sz="4000">
                <a:solidFill>
                  <a:srgbClr val="FF9900"/>
                </a:solidFill>
              </a:rPr>
              <a:t>Which carrier most frequently cancel their flights?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5" name="Shape 3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450" y="98500"/>
            <a:ext cx="7201750" cy="6705601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Shape 346"/>
          <p:cNvSpPr txBox="1"/>
          <p:nvPr/>
        </p:nvSpPr>
        <p:spPr>
          <a:xfrm>
            <a:off x="7666425" y="875775"/>
            <a:ext cx="4392300" cy="9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CN" sz="3000">
                <a:solidFill>
                  <a:srgbClr val="D9D9D9"/>
                </a:solidFill>
              </a:rPr>
              <a:t>Envoy Air (MQ) has the maximum percentage of cancellations followed by EV (ExpressJet Airlines). </a:t>
            </a:r>
          </a:p>
          <a:p>
            <a:pPr lvl="0">
              <a:spcBef>
                <a:spcPts val="0"/>
              </a:spcBef>
              <a:buNone/>
            </a:pPr>
            <a:endParaRPr sz="3000">
              <a:solidFill>
                <a:srgbClr val="D9D9D9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zh-CN" sz="3000">
                <a:solidFill>
                  <a:srgbClr val="D9D9D9"/>
                </a:solidFill>
              </a:rPr>
              <a:t>HA (Hawaiian Airlines) has the least percentage of cancellations.</a:t>
            </a:r>
          </a:p>
          <a:p>
            <a:pPr lvl="0" rtl="0">
              <a:spcBef>
                <a:spcPts val="0"/>
              </a:spcBef>
              <a:buNone/>
            </a:pPr>
            <a:endParaRPr sz="30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/>
          <p:nvPr/>
        </p:nvSpPr>
        <p:spPr>
          <a:xfrm>
            <a:off x="1119674" y="352425"/>
            <a:ext cx="9970500" cy="1325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zh-CN" sz="4400">
                <a:solidFill>
                  <a:schemeClr val="dk1"/>
                </a:solidFill>
              </a:rPr>
              <a:t>What we try to do</a:t>
            </a:r>
          </a:p>
        </p:txBody>
      </p:sp>
      <p:sp>
        <p:nvSpPr>
          <p:cNvPr id="143" name="Shape 143"/>
          <p:cNvSpPr txBox="1"/>
          <p:nvPr/>
        </p:nvSpPr>
        <p:spPr>
          <a:xfrm>
            <a:off x="420975" y="1678125"/>
            <a:ext cx="11367900" cy="46185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457200" lvl="0" indent="-419100" rtl="0">
              <a:spcBef>
                <a:spcPts val="0"/>
              </a:spcBef>
              <a:buClr>
                <a:srgbClr val="FFFFFF"/>
              </a:buClr>
              <a:buSzPct val="100000"/>
              <a:buFont typeface="Times New Roman"/>
              <a:buChar char="●"/>
            </a:pPr>
            <a:r>
              <a:rPr lang="zh-CN" sz="3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What are the reasons for such flight delayed and cancellations?</a:t>
            </a:r>
          </a:p>
          <a:p>
            <a:pPr marL="457200" lvl="0" indent="-419100">
              <a:spcBef>
                <a:spcPts val="0"/>
              </a:spcBef>
              <a:buClr>
                <a:srgbClr val="FFFFFF"/>
              </a:buClr>
              <a:buSzPct val="100000"/>
              <a:buFont typeface="Times New Roman"/>
              <a:buChar char="●"/>
            </a:pPr>
            <a:r>
              <a:rPr lang="zh-CN" sz="3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What are the Top 10 infamous airports which have serious delay rate?</a:t>
            </a:r>
          </a:p>
          <a:p>
            <a:pPr marL="457200" lvl="0" indent="-419100">
              <a:spcBef>
                <a:spcPts val="0"/>
              </a:spcBef>
              <a:buClr>
                <a:srgbClr val="FFFFFF"/>
              </a:buClr>
              <a:buSzPct val="100000"/>
              <a:buFont typeface="Times New Roman"/>
              <a:buChar char="●"/>
            </a:pPr>
            <a:r>
              <a:rPr lang="zh-CN" sz="3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What’s the repuation of this carrier?</a:t>
            </a:r>
          </a:p>
          <a:p>
            <a:pPr marL="457200" lvl="0" indent="-419100" rtl="0">
              <a:spcBef>
                <a:spcPts val="0"/>
              </a:spcBef>
              <a:buClr>
                <a:srgbClr val="FFFFFF"/>
              </a:buClr>
              <a:buSzPct val="100000"/>
              <a:buFont typeface="Times New Roman"/>
              <a:buChar char="●"/>
            </a:pPr>
            <a:r>
              <a:rPr lang="zh-CN" sz="3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How was my flight performed in the past?</a:t>
            </a:r>
          </a:p>
          <a:p>
            <a:pPr marL="457200" lvl="0" indent="-419100" rtl="0">
              <a:spcBef>
                <a:spcPts val="0"/>
              </a:spcBef>
              <a:buClr>
                <a:srgbClr val="FFFFFF"/>
              </a:buClr>
              <a:buSzPct val="100000"/>
              <a:buFont typeface="Times New Roman"/>
              <a:buChar char="●"/>
            </a:pPr>
            <a:r>
              <a:rPr lang="zh-CN" sz="3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Will my flight be late?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Shape 352"/>
          <p:cNvSpPr txBox="1"/>
          <p:nvPr/>
        </p:nvSpPr>
        <p:spPr>
          <a:xfrm>
            <a:off x="443125" y="2664875"/>
            <a:ext cx="11458200" cy="136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CN" sz="3500">
                <a:solidFill>
                  <a:srgbClr val="FF9900"/>
                </a:solidFill>
              </a:rPr>
              <a:t>So, How about the flights delay time and delay rate?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Shape 358"/>
          <p:cNvSpPr txBox="1"/>
          <p:nvPr/>
        </p:nvSpPr>
        <p:spPr>
          <a:xfrm>
            <a:off x="268650" y="2735150"/>
            <a:ext cx="11654700" cy="1104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CN" sz="3500">
                <a:solidFill>
                  <a:srgbClr val="FF9900"/>
                </a:solidFill>
              </a:rPr>
              <a:t>Which time period of the day is most likely to take off late?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4" name="Shape 3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99125"/>
            <a:ext cx="6736899" cy="6058875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Shape 365"/>
          <p:cNvSpPr txBox="1"/>
          <p:nvPr/>
        </p:nvSpPr>
        <p:spPr>
          <a:xfrm>
            <a:off x="229049" y="188625"/>
            <a:ext cx="6117000" cy="444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CN" sz="2000" b="1">
                <a:solidFill>
                  <a:srgbClr val="F3F3F3"/>
                </a:solidFill>
              </a:rPr>
              <a:t>Departure delay distribution over the day period</a:t>
            </a:r>
          </a:p>
          <a:p>
            <a:pPr lvl="0" rtl="0">
              <a:spcBef>
                <a:spcPts val="0"/>
              </a:spcBef>
              <a:buNone/>
            </a:pPr>
            <a:endParaRPr sz="2000" b="1">
              <a:solidFill>
                <a:srgbClr val="F3F3F3"/>
              </a:solidFill>
            </a:endParaRPr>
          </a:p>
        </p:txBody>
      </p:sp>
      <p:pic>
        <p:nvPicPr>
          <p:cNvPr id="366" name="Shape 3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71649" y="799125"/>
            <a:ext cx="3181350" cy="1600200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Shape 367"/>
          <p:cNvSpPr txBox="1"/>
          <p:nvPr/>
        </p:nvSpPr>
        <p:spPr>
          <a:xfrm>
            <a:off x="7060100" y="3071950"/>
            <a:ext cx="4473300" cy="273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CN" sz="1800">
                <a:solidFill>
                  <a:srgbClr val="D9D9D9"/>
                </a:solidFill>
              </a:rPr>
              <a:t>In the evening period(6-12pm), both of departure delay percentage and average delay time reached the highest value of 43.81% and 17 minutes respectively. </a:t>
            </a:r>
          </a:p>
          <a:p>
            <a:pPr lvl="0" rtl="0">
              <a:spcBef>
                <a:spcPts val="0"/>
              </a:spcBef>
              <a:buNone/>
            </a:pPr>
            <a:endParaRPr sz="1800">
              <a:solidFill>
                <a:srgbClr val="D9D9D9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zh-CN" sz="1800">
                <a:solidFill>
                  <a:srgbClr val="D9D9D9"/>
                </a:solidFill>
              </a:rPr>
              <a:t>On the contrary, around midnight both of these values are relatively low that is 18.95% and 7 minutes respectively.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Shape 373"/>
          <p:cNvSpPr txBox="1"/>
          <p:nvPr/>
        </p:nvSpPr>
        <p:spPr>
          <a:xfrm>
            <a:off x="268750" y="2519575"/>
            <a:ext cx="12004800" cy="136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CN" sz="4500">
                <a:solidFill>
                  <a:srgbClr val="FF9900"/>
                </a:solidFill>
              </a:rPr>
              <a:t>Top 10 Worst Destination Airports ranked by Average Arrival Delay Time and Delay Rate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9" name="Shape 3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500" y="879975"/>
            <a:ext cx="6821274" cy="5978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Shape 3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500" y="152400"/>
            <a:ext cx="6821275" cy="72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Shape 38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14099" y="152400"/>
            <a:ext cx="3619500" cy="1409700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Shape 382"/>
          <p:cNvSpPr txBox="1"/>
          <p:nvPr/>
        </p:nvSpPr>
        <p:spPr>
          <a:xfrm>
            <a:off x="7221775" y="2546475"/>
            <a:ext cx="4446300" cy="384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CN" sz="2000">
                <a:solidFill>
                  <a:srgbClr val="D9D9D9"/>
                </a:solidFill>
              </a:rPr>
              <a:t>During last year, all top 10 destination airports have more than 17 minutes arrival delay and more than 30% flights arrived late. </a:t>
            </a:r>
          </a:p>
          <a:p>
            <a:pPr lvl="0" rtl="0">
              <a:spcBef>
                <a:spcPts val="0"/>
              </a:spcBef>
              <a:buNone/>
            </a:pPr>
            <a:endParaRPr sz="2000">
              <a:solidFill>
                <a:srgbClr val="D9D9D9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zh-CN" sz="2000">
                <a:solidFill>
                  <a:srgbClr val="D9D9D9"/>
                </a:solidFill>
              </a:rPr>
              <a:t>OTH (Southwest Oregon Regional Airport) has the maximum average delay time of 26 minutes and its percent delayed is also high that is 53.1% of flights that arrived late at this airport.</a:t>
            </a:r>
          </a:p>
          <a:p>
            <a:pPr lvl="0" rtl="0">
              <a:spcBef>
                <a:spcPts val="0"/>
              </a:spcBef>
              <a:buNone/>
            </a:pPr>
            <a:endParaRPr>
              <a:solidFill>
                <a:srgbClr val="D9D9D9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Shape 388"/>
          <p:cNvSpPr txBox="1"/>
          <p:nvPr/>
        </p:nvSpPr>
        <p:spPr>
          <a:xfrm>
            <a:off x="268750" y="2519575"/>
            <a:ext cx="11225700" cy="136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CN" sz="4000">
                <a:solidFill>
                  <a:srgbClr val="FF9900"/>
                </a:solidFill>
              </a:rPr>
              <a:t>Top 10 Worst Origin Airports ranked by Average Departure Delay Time and Delay Rate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4" name="Shape 3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025" y="165875"/>
            <a:ext cx="6449599" cy="660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Shape 3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025" y="826050"/>
            <a:ext cx="6449599" cy="5945486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Shape 39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42399" y="165875"/>
            <a:ext cx="4028375" cy="1447800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Shape 397"/>
          <p:cNvSpPr txBox="1"/>
          <p:nvPr/>
        </p:nvSpPr>
        <p:spPr>
          <a:xfrm>
            <a:off x="6723250" y="1913225"/>
            <a:ext cx="5308500" cy="2573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CN" sz="2000">
                <a:solidFill>
                  <a:srgbClr val="D9D9D9"/>
                </a:solidFill>
              </a:rPr>
              <a:t>During last year, all top 10 origin airports have more than 18 minutes arrival delay and more than 19% flights arrived late. </a:t>
            </a:r>
          </a:p>
          <a:p>
            <a:pPr lvl="0" rtl="0">
              <a:spcBef>
                <a:spcPts val="0"/>
              </a:spcBef>
              <a:buNone/>
            </a:pPr>
            <a:endParaRPr sz="2000">
              <a:solidFill>
                <a:srgbClr val="D9D9D9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zh-CN" sz="2000">
                <a:solidFill>
                  <a:srgbClr val="D9D9D9"/>
                </a:solidFill>
              </a:rPr>
              <a:t>BFF (Western Nebraska Regional Airport)</a:t>
            </a:r>
          </a:p>
          <a:p>
            <a:pPr lvl="0" rtl="0">
              <a:spcBef>
                <a:spcPts val="0"/>
              </a:spcBef>
              <a:buNone/>
            </a:pPr>
            <a:r>
              <a:rPr lang="zh-CN" sz="2000">
                <a:solidFill>
                  <a:srgbClr val="D9D9D9"/>
                </a:solidFill>
              </a:rPr>
              <a:t>has the maximum percent delayed which is 100% of flights departure late at this airport and its average delay time is also high that is 40 minutes. </a:t>
            </a:r>
          </a:p>
          <a:p>
            <a:pPr lvl="0" rtl="0">
              <a:spcBef>
                <a:spcPts val="0"/>
              </a:spcBef>
              <a:buNone/>
            </a:pPr>
            <a:endParaRPr sz="2000">
              <a:solidFill>
                <a:srgbClr val="D9D9D9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zh-CN" sz="2000">
                <a:solidFill>
                  <a:srgbClr val="D9D9D9"/>
                </a:solidFill>
              </a:rPr>
              <a:t>PPG (Pago Pago International Airport) has the maximum average delay time of 49.1 minutes and 29.15% of flights departure late at this airport.</a:t>
            </a:r>
          </a:p>
          <a:p>
            <a:pPr lvl="0" rtl="0">
              <a:spcBef>
                <a:spcPts val="0"/>
              </a:spcBef>
              <a:buNone/>
            </a:pPr>
            <a:endParaRPr sz="200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Shape 406"/>
          <p:cNvSpPr txBox="1"/>
          <p:nvPr/>
        </p:nvSpPr>
        <p:spPr>
          <a:xfrm>
            <a:off x="647700" y="430212"/>
            <a:ext cx="10787100" cy="6761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zh-CN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 Analysis</a:t>
            </a:r>
          </a:p>
        </p:txBody>
      </p:sp>
      <p:grpSp>
        <p:nvGrpSpPr>
          <p:cNvPr id="6" name="Shape 213"/>
          <p:cNvGrpSpPr/>
          <p:nvPr/>
        </p:nvGrpSpPr>
        <p:grpSpPr>
          <a:xfrm>
            <a:off x="3441425" y="2428622"/>
            <a:ext cx="5110854" cy="1143382"/>
            <a:chOff x="3309302" y="4201125"/>
            <a:chExt cx="4750747" cy="1033800"/>
          </a:xfrm>
        </p:grpSpPr>
        <p:sp>
          <p:nvSpPr>
            <p:cNvPr id="7" name="Shape 214"/>
            <p:cNvSpPr/>
            <p:nvPr/>
          </p:nvSpPr>
          <p:spPr>
            <a:xfrm>
              <a:off x="3765550" y="4465003"/>
              <a:ext cx="4294500" cy="6624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1275" y="120000"/>
                  </a:moveTo>
                  <a:lnTo>
                    <a:pt x="0" y="120000"/>
                  </a:lnTo>
                  <a:lnTo>
                    <a:pt x="13842" y="0"/>
                  </a:lnTo>
                  <a:lnTo>
                    <a:pt x="111275" y="0"/>
                  </a:lnTo>
                  <a:lnTo>
                    <a:pt x="120000" y="56220"/>
                  </a:lnTo>
                  <a:lnTo>
                    <a:pt x="111275" y="120000"/>
                  </a:lnTo>
                  <a:close/>
                </a:path>
              </a:pathLst>
            </a:custGeom>
            <a:solidFill>
              <a:srgbClr val="F2576F"/>
            </a:solidFill>
            <a:ln>
              <a:noFill/>
            </a:ln>
          </p:spPr>
          <p:txBody>
            <a:bodyPr lIns="288000" tIns="0" rIns="2160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ct val="25000"/>
                <a:buFont typeface="Noto Sans Symbols"/>
                <a:buNone/>
              </a:pPr>
              <a:endParaRPr lang="zh-CN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Shape 215"/>
            <p:cNvSpPr txBox="1"/>
            <p:nvPr/>
          </p:nvSpPr>
          <p:spPr>
            <a:xfrm rot="-2751136">
              <a:off x="3373513" y="4438614"/>
              <a:ext cx="898478" cy="558820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lang="zh-CN" sz="28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03</a:t>
              </a: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4570481" y="2825657"/>
            <a:ext cx="353053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dirty="0">
                <a:solidFill>
                  <a:schemeClr val="dk1"/>
                </a:solidFill>
              </a:rPr>
              <a:t>Text Mining: Word Cloud</a:t>
            </a:r>
          </a:p>
          <a:p>
            <a:pPr lvl="0"/>
            <a:endParaRPr lang="en-US" altLang="zh-CN" sz="1800" b="1" dirty="0" smtClean="0">
              <a:solidFill>
                <a:schemeClr val="dk1"/>
              </a:solidFill>
            </a:endParaRPr>
          </a:p>
          <a:p>
            <a:endParaRPr lang="en-US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Shape 412"/>
          <p:cNvSpPr txBox="1"/>
          <p:nvPr/>
        </p:nvSpPr>
        <p:spPr>
          <a:xfrm>
            <a:off x="617650" y="2651575"/>
            <a:ext cx="11508900" cy="87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CN" sz="3500">
                <a:solidFill>
                  <a:srgbClr val="FF9900"/>
                </a:solidFill>
              </a:rPr>
              <a:t>What about passengers' impressions of each airline?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8" name="Shape 4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2784825" cy="2804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Shape 4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84824" y="0"/>
            <a:ext cx="2644819" cy="2804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Shape 4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29650" y="0"/>
            <a:ext cx="3319382" cy="2804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" name="Shape 4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749025" y="0"/>
            <a:ext cx="3442974" cy="280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" name="Shape 4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0" y="3961200"/>
            <a:ext cx="3232324" cy="2896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Shape 42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232324" y="3961200"/>
            <a:ext cx="3143185" cy="289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Shape 42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375500" y="3961200"/>
            <a:ext cx="3024744" cy="2896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Shape 42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9400250" y="3961200"/>
            <a:ext cx="2784825" cy="2896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Shape 42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0" y="1918751"/>
            <a:ext cx="3024750" cy="2868928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Shape 427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840950" y="1919461"/>
            <a:ext cx="3024750" cy="2604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" name="Shape 428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8865700" y="1788025"/>
            <a:ext cx="3319375" cy="2867516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Shape 429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2958324" y="1773373"/>
            <a:ext cx="2882624" cy="30823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4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4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/>
                                        <p:tgtEl>
                                          <p:spTgt spid="4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000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/>
                                        <p:tgtEl>
                                          <p:spTgt spid="4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1000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/>
                                        <p:tgtEl>
                                          <p:spTgt spid="4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1000"/>
                                        <p:tgtEl>
                                          <p:spTgt spid="4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/>
          <p:nvPr/>
        </p:nvSpPr>
        <p:spPr>
          <a:xfrm>
            <a:off x="1119674" y="352425"/>
            <a:ext cx="9970500" cy="1325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zh-CN" sz="4400">
                <a:solidFill>
                  <a:schemeClr val="dk1"/>
                </a:solidFill>
              </a:rPr>
              <a:t>Datasets description</a:t>
            </a:r>
          </a:p>
        </p:txBody>
      </p:sp>
      <p:sp>
        <p:nvSpPr>
          <p:cNvPr id="150" name="Shape 150"/>
          <p:cNvSpPr txBox="1"/>
          <p:nvPr/>
        </p:nvSpPr>
        <p:spPr>
          <a:xfrm>
            <a:off x="482075" y="1555100"/>
            <a:ext cx="11367900" cy="39456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zh-CN" sz="2000">
                <a:solidFill>
                  <a:schemeClr val="dk1"/>
                </a:solidFill>
              </a:rPr>
              <a:t>     </a:t>
            </a:r>
            <a:r>
              <a:rPr lang="zh-CN" sz="2400">
                <a:solidFill>
                  <a:schemeClr val="dk1"/>
                </a:solidFill>
              </a:rPr>
              <a:t>We use 3 datasets related to flights, price and airline reviews.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4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zh-CN" sz="2000">
                <a:solidFill>
                  <a:schemeClr val="dk1"/>
                </a:solidFill>
              </a:rPr>
              <a:t>1. Flights dataset : </a:t>
            </a:r>
          </a:p>
          <a:p>
            <a:pPr marL="0" marR="0" lvl="0" indent="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zh-CN" sz="2000">
                <a:solidFill>
                  <a:schemeClr val="dk1"/>
                </a:solidFill>
              </a:rPr>
              <a:t>F</a:t>
            </a:r>
            <a:r>
              <a:rPr lang="zh-CN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rom Bureau of Transportation Statistics</a:t>
            </a:r>
            <a:r>
              <a:rPr lang="zh-CN" sz="2000">
                <a:solidFill>
                  <a:schemeClr val="dk1"/>
                </a:solidFill>
              </a:rPr>
              <a:t> (BTS)</a:t>
            </a:r>
          </a:p>
          <a:p>
            <a:pPr marL="0" marR="0" lvl="0" indent="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zh-CN" sz="1800" u="sng">
                <a:solidFill>
                  <a:schemeClr val="hlink"/>
                </a:solidFill>
                <a:hlinkClick r:id="rId3"/>
              </a:rPr>
              <a:t>http://www.transtats.bts.gov/DL_SelectFields.asp?Table_ID=236</a:t>
            </a:r>
            <a:r>
              <a:rPr lang="zh-CN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zh-CN"/>
              <a:t>  </a:t>
            </a:r>
            <a:r>
              <a:rPr lang="zh-CN" sz="1600"/>
              <a:t> 	</a:t>
            </a:r>
            <a:r>
              <a:rPr lang="zh-CN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It contains about </a:t>
            </a:r>
            <a:r>
              <a:rPr lang="zh-CN" sz="2000">
                <a:solidFill>
                  <a:schemeClr val="dk1"/>
                </a:solidFill>
              </a:rPr>
              <a:t>5,700,000 rows and 44 </a:t>
            </a:r>
            <a:r>
              <a:rPr lang="zh-CN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attributes as below.</a:t>
            </a: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51" name="Shape 151"/>
          <p:cNvGraphicFramePr/>
          <p:nvPr/>
        </p:nvGraphicFramePr>
        <p:xfrm>
          <a:off x="1415280" y="3883455"/>
          <a:ext cx="8606200" cy="868675"/>
        </p:xfrm>
        <a:graphic>
          <a:graphicData uri="http://schemas.openxmlformats.org/drawingml/2006/table">
            <a:tbl>
              <a:tblPr firstRow="1" bandRow="1">
                <a:noFill/>
                <a:tableStyleId>{79490DE5-BF12-49EF-BABC-9BF32C7AF313}</a:tableStyleId>
              </a:tblPr>
              <a:tblGrid>
                <a:gridCol w="1342400"/>
                <a:gridCol w="1526550"/>
                <a:gridCol w="1434475"/>
                <a:gridCol w="1433825"/>
                <a:gridCol w="1434475"/>
                <a:gridCol w="1434475"/>
              </a:tblGrid>
              <a:tr h="413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F2F2F"/>
                        </a:buClr>
                        <a:buSzPct val="25000"/>
                        <a:buFont typeface="Arial"/>
                        <a:buNone/>
                      </a:pPr>
                      <a:r>
                        <a:rPr lang="zh-CN" sz="1400" u="none" strike="noStrike" cap="none">
                          <a:solidFill>
                            <a:srgbClr val="2F2F2F"/>
                          </a:solidFill>
                        </a:rPr>
                        <a:t>YEAR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F2F2F"/>
                        </a:buClr>
                        <a:buSzPct val="25000"/>
                        <a:buFont typeface="Arial"/>
                        <a:buNone/>
                      </a:pPr>
                      <a:r>
                        <a:rPr lang="zh-CN" sz="1400" u="none" strike="noStrike" cap="none">
                          <a:solidFill>
                            <a:srgbClr val="2F2F2F"/>
                          </a:solidFill>
                        </a:rPr>
                        <a:t>MONTH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F2F2F"/>
                        </a:buClr>
                        <a:buSzPct val="25000"/>
                        <a:buFont typeface="Arial"/>
                        <a:buNone/>
                      </a:pPr>
                      <a:r>
                        <a:rPr lang="zh-CN" sz="1400" u="none" strike="noStrike" cap="none">
                          <a:solidFill>
                            <a:srgbClr val="2F2F2F"/>
                          </a:solidFill>
                        </a:rPr>
                        <a:t>DEP_TIME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F2F2F"/>
                        </a:buClr>
                        <a:buSzPct val="25000"/>
                        <a:buFont typeface="Arial"/>
                        <a:buNone/>
                      </a:pPr>
                      <a:r>
                        <a:rPr lang="zh-CN" sz="1400" u="none" strike="noStrike" cap="none">
                          <a:solidFill>
                            <a:srgbClr val="2F2F2F"/>
                          </a:solidFill>
                        </a:rPr>
                        <a:t>FL_NUM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F2F2F"/>
                        </a:buClr>
                        <a:buSzPct val="25000"/>
                        <a:buFont typeface="Arial"/>
                        <a:buNone/>
                      </a:pPr>
                      <a:r>
                        <a:rPr lang="zh-CN" sz="1400" u="none" strike="noStrike" cap="none">
                          <a:solidFill>
                            <a:srgbClr val="2F2F2F"/>
                          </a:solidFill>
                        </a:rPr>
                        <a:t> ARR_TIME</a:t>
                      </a:r>
                    </a:p>
                  </a:txBody>
                  <a:tcPr marL="91450" marR="91450" marT="45725" marB="45725"/>
                </a:tc>
              </a:tr>
              <a:tr h="4553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F2F2F"/>
                        </a:buClr>
                        <a:buSzPct val="25000"/>
                        <a:buFont typeface="Arial"/>
                        <a:buNone/>
                      </a:pPr>
                      <a:r>
                        <a:rPr lang="zh-CN" sz="1600" b="1" u="none" strike="noStrike" cap="none">
                          <a:solidFill>
                            <a:srgbClr val="2F2F2F"/>
                          </a:solidFill>
                        </a:rPr>
                        <a:t>        int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F2F2F"/>
                        </a:buClr>
                        <a:buSzPct val="25000"/>
                        <a:buFont typeface="Arial"/>
                        <a:buNone/>
                      </a:pPr>
                      <a:r>
                        <a:rPr lang="zh-CN" sz="1400" u="none" strike="noStrike" cap="none">
                          <a:solidFill>
                            <a:srgbClr val="2F2F2F"/>
                          </a:solidFill>
                        </a:rPr>
                        <a:t>2015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F2F2F"/>
                        </a:buClr>
                        <a:buSzPct val="25000"/>
                        <a:buFont typeface="Arial"/>
                        <a:buNone/>
                      </a:pPr>
                      <a:r>
                        <a:rPr lang="zh-CN" sz="1400" u="none" strike="noStrike" cap="none">
                          <a:solidFill>
                            <a:srgbClr val="2F2F2F"/>
                          </a:solidFill>
                        </a:rPr>
                        <a:t>10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F2F2F"/>
                        </a:buClr>
                        <a:buSzPct val="25000"/>
                        <a:buFont typeface="Arial"/>
                        <a:buNone/>
                      </a:pPr>
                      <a:r>
                        <a:rPr lang="zh-CN" sz="1400" u="none" strike="noStrike" cap="none">
                          <a:solidFill>
                            <a:srgbClr val="2F2F2F"/>
                          </a:solidFill>
                        </a:rPr>
                        <a:t>604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F2F2F"/>
                        </a:buClr>
                        <a:buSzPct val="25000"/>
                        <a:buFont typeface="Arial"/>
                        <a:buNone/>
                      </a:pPr>
                      <a:r>
                        <a:rPr lang="zh-CN" sz="1400" u="none" strike="noStrike" cap="none">
                          <a:solidFill>
                            <a:srgbClr val="2F2F2F"/>
                          </a:solidFill>
                        </a:rPr>
                        <a:t>1847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F2F2F"/>
                        </a:buClr>
                        <a:buSzPct val="25000"/>
                        <a:buFont typeface="Arial"/>
                        <a:buNone/>
                      </a:pPr>
                      <a:r>
                        <a:rPr lang="zh-CN" sz="1400" u="none" strike="noStrike" cap="none">
                          <a:solidFill>
                            <a:srgbClr val="2F2F2F"/>
                          </a:solidFill>
                        </a:rPr>
                        <a:t>902 </a:t>
                      </a:r>
                    </a:p>
                  </a:txBody>
                  <a:tcPr marL="91450" marR="91450" marT="45725" marB="45725"/>
                </a:tc>
              </a:tr>
            </a:tbl>
          </a:graphicData>
        </a:graphic>
      </p:graphicFrame>
      <p:graphicFrame>
        <p:nvGraphicFramePr>
          <p:cNvPr id="152" name="Shape 152"/>
          <p:cNvGraphicFramePr/>
          <p:nvPr/>
        </p:nvGraphicFramePr>
        <p:xfrm>
          <a:off x="1415280" y="4858814"/>
          <a:ext cx="8591575" cy="1036340"/>
        </p:xfrm>
        <a:graphic>
          <a:graphicData uri="http://schemas.openxmlformats.org/drawingml/2006/table">
            <a:tbl>
              <a:tblPr firstRow="1" bandRow="1">
                <a:noFill/>
                <a:tableStyleId>{79490DE5-BF12-49EF-BABC-9BF32C7AF313}</a:tableStyleId>
              </a:tblPr>
              <a:tblGrid>
                <a:gridCol w="1330325"/>
                <a:gridCol w="1558925"/>
                <a:gridCol w="1421775"/>
                <a:gridCol w="1421775"/>
                <a:gridCol w="1437000"/>
                <a:gridCol w="1421775"/>
              </a:tblGrid>
              <a:tr h="4724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F2F2F"/>
                        </a:buClr>
                        <a:buSzPct val="25000"/>
                        <a:buFont typeface="Arial"/>
                        <a:buNone/>
                      </a:pPr>
                      <a:r>
                        <a:rPr lang="zh-CN" sz="1400" u="none" strike="noStrike" cap="none">
                          <a:solidFill>
                            <a:srgbClr val="2F2F2F"/>
                          </a:solidFill>
                        </a:rPr>
                        <a:t>FL_DATE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F2F2F"/>
                        </a:buClr>
                        <a:buSzPct val="25000"/>
                        <a:buFont typeface="Arial"/>
                        <a:buNone/>
                      </a:pPr>
                      <a:r>
                        <a:rPr lang="zh-CN" sz="1400" u="none" strike="noStrike" cap="none">
                          <a:solidFill>
                            <a:srgbClr val="2F2F2F"/>
                          </a:solidFill>
                        </a:rPr>
                        <a:t>ORIGIN_CITY_NAME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F2F2F"/>
                        </a:buClr>
                        <a:buSzPct val="25000"/>
                        <a:buFont typeface="Arial"/>
                        <a:buNone/>
                      </a:pPr>
                      <a:r>
                        <a:rPr lang="zh-CN" sz="1400" u="none" strike="noStrike" cap="none">
                          <a:solidFill>
                            <a:srgbClr val="2F2F2F"/>
                          </a:solidFill>
                        </a:rPr>
                        <a:t>DEST_CITY_NAME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F2F2F"/>
                        </a:buClr>
                        <a:buSzPct val="25000"/>
                        <a:buFont typeface="Arial"/>
                        <a:buNone/>
                      </a:pPr>
                      <a:r>
                        <a:rPr lang="zh-CN" sz="1400" u="none" strike="noStrike" cap="none">
                          <a:solidFill>
                            <a:srgbClr val="2F2F2F"/>
                          </a:solidFill>
                        </a:rPr>
                        <a:t>UNIQUE_CARRIER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F2F2F"/>
                        </a:buClr>
                        <a:buSzPct val="25000"/>
                        <a:buFont typeface="Arial"/>
                        <a:buNone/>
                      </a:pPr>
                      <a:r>
                        <a:rPr lang="zh-CN" sz="1400" u="none" strike="noStrike" cap="none">
                          <a:solidFill>
                            <a:srgbClr val="2F2F2F"/>
                          </a:solidFill>
                        </a:rPr>
                        <a:t>DEP_TIME_BLK</a:t>
                      </a:r>
                    </a:p>
                  </a:txBody>
                  <a:tcPr marL="91450" marR="91450" marT="45725" marB="45725"/>
                </a:tc>
              </a:tr>
              <a:tr h="381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F2F2F"/>
                        </a:buClr>
                        <a:buSzPct val="25000"/>
                        <a:buFont typeface="Arial"/>
                        <a:buNone/>
                      </a:pPr>
                      <a:r>
                        <a:rPr lang="zh-CN" sz="1600" b="1" u="none" strike="noStrike" cap="none">
                          <a:solidFill>
                            <a:srgbClr val="2F2F2F"/>
                          </a:solidFill>
                        </a:rPr>
                        <a:t>        chr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F2F2F"/>
                        </a:buClr>
                        <a:buSzPct val="25000"/>
                        <a:buFont typeface="Arial"/>
                        <a:buNone/>
                      </a:pPr>
                      <a:r>
                        <a:rPr lang="zh-CN" sz="1400" u="none" strike="noStrike" cap="none">
                          <a:solidFill>
                            <a:srgbClr val="2F2F2F"/>
                          </a:solidFill>
                        </a:rPr>
                        <a:t>"2015-10-05"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F2F2F"/>
                        </a:buClr>
                        <a:buSzPct val="25000"/>
                        <a:buFont typeface="Arial"/>
                        <a:buNone/>
                      </a:pPr>
                      <a:r>
                        <a:rPr lang="zh-CN" sz="1400" u="none" strike="noStrike" cap="none">
                          <a:solidFill>
                            <a:srgbClr val="2F2F2F"/>
                          </a:solidFill>
                        </a:rPr>
                        <a:t>"Springfield, MO"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F2F2F"/>
                        </a:buClr>
                        <a:buSzPct val="25000"/>
                        <a:buFont typeface="Arial"/>
                        <a:buNone/>
                      </a:pPr>
                      <a:r>
                        <a:rPr lang="zh-CN" sz="1400" u="none" strike="noStrike" cap="none">
                          <a:solidFill>
                            <a:srgbClr val="2F2F2F"/>
                          </a:solidFill>
                        </a:rPr>
                        <a:t>"Atlanta, GA"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F2F2F"/>
                        </a:buClr>
                        <a:buSzPct val="25000"/>
                        <a:buFont typeface="Arial"/>
                        <a:buNone/>
                      </a:pPr>
                      <a:r>
                        <a:rPr lang="zh-CN" sz="1400" u="none" strike="noStrike" cap="none">
                          <a:solidFill>
                            <a:srgbClr val="2F2F2F"/>
                          </a:solidFill>
                        </a:rPr>
                        <a:t>"DL" 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F2F2F"/>
                        </a:buClr>
                        <a:buSzPct val="25000"/>
                        <a:buFont typeface="Arial"/>
                        <a:buNone/>
                      </a:pPr>
                      <a:r>
                        <a:rPr lang="zh-CN" sz="1400" u="none" strike="noStrike" cap="none">
                          <a:solidFill>
                            <a:srgbClr val="2F2F2F"/>
                          </a:solidFill>
                        </a:rPr>
                        <a:t>"0600-0659"</a:t>
                      </a:r>
                    </a:p>
                  </a:txBody>
                  <a:tcPr marL="91450" marR="91450" marT="45725" marB="45725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5" name="Shape 4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2275" y="0"/>
            <a:ext cx="6999775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Shape 441"/>
          <p:cNvSpPr txBox="1"/>
          <p:nvPr/>
        </p:nvSpPr>
        <p:spPr>
          <a:xfrm>
            <a:off x="1981200" y="2509838"/>
            <a:ext cx="2571749" cy="13715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Noto Sans Symbols"/>
              <a:buNone/>
            </a:pPr>
            <a:r>
              <a:rPr lang="zh-CN" sz="8337" b="1" i="1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</a:p>
        </p:txBody>
      </p:sp>
      <p:sp>
        <p:nvSpPr>
          <p:cNvPr id="442" name="Shape 442"/>
          <p:cNvSpPr txBox="1">
            <a:spLocks noGrp="1"/>
          </p:cNvSpPr>
          <p:nvPr>
            <p:ph type="title"/>
          </p:nvPr>
        </p:nvSpPr>
        <p:spPr>
          <a:xfrm>
            <a:off x="4767262" y="2678113"/>
            <a:ext cx="7045200" cy="1087500"/>
          </a:xfrm>
          <a:prstGeom prst="rect">
            <a:avLst/>
          </a:prstGeom>
          <a:noFill/>
          <a:ln>
            <a:noFill/>
          </a:ln>
        </p:spPr>
        <p:txBody>
          <a:bodyPr lIns="216000" tIns="0" rIns="0" bIns="360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zh-CN"/>
              <a:t>     Hadoop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Shape 448"/>
          <p:cNvSpPr txBox="1">
            <a:spLocks noGrp="1"/>
          </p:cNvSpPr>
          <p:nvPr>
            <p:ph type="title" idx="4294967295"/>
          </p:nvPr>
        </p:nvSpPr>
        <p:spPr>
          <a:xfrm>
            <a:off x="647700" y="430212"/>
            <a:ext cx="10787100" cy="676199"/>
          </a:xfrm>
          <a:prstGeom prst="rect">
            <a:avLst/>
          </a:prstGeom>
          <a:noFill/>
          <a:ln>
            <a:noFill/>
          </a:ln>
        </p:spPr>
        <p:txBody>
          <a:bodyPr lIns="216000" tIns="0" rIns="0" bIns="36000" anchor="ctr" anchorCtr="0">
            <a:noAutofit/>
          </a:bodyPr>
          <a:lstStyle/>
          <a:p>
            <a:pPr marL="0" marR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zh-CN"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Hadoop</a:t>
            </a:r>
          </a:p>
        </p:txBody>
      </p:sp>
      <p:sp>
        <p:nvSpPr>
          <p:cNvPr id="449" name="Shape 449"/>
          <p:cNvSpPr txBox="1"/>
          <p:nvPr/>
        </p:nvSpPr>
        <p:spPr>
          <a:xfrm>
            <a:off x="1285350" y="1330225"/>
            <a:ext cx="9621300" cy="749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indent="152400" rtl="0">
              <a:spcBef>
                <a:spcPts val="300"/>
              </a:spcBef>
              <a:spcAft>
                <a:spcPts val="300"/>
              </a:spcAft>
              <a:buNone/>
            </a:pPr>
            <a:r>
              <a:rPr lang="zh-CN" sz="2400">
                <a:solidFill>
                  <a:schemeClr val="dk1"/>
                </a:solidFill>
              </a:rPr>
              <a:t>Using over 5 million flight records we downloaded from the Bureau of Transportation Department. We use Hadoop to achieve 3 main goals:</a:t>
            </a:r>
          </a:p>
        </p:txBody>
      </p:sp>
      <p:sp>
        <p:nvSpPr>
          <p:cNvPr id="450" name="Shape 450"/>
          <p:cNvSpPr txBox="1"/>
          <p:nvPr/>
        </p:nvSpPr>
        <p:spPr>
          <a:xfrm>
            <a:off x="2347025" y="2779825"/>
            <a:ext cx="7024500" cy="3412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381000" rtl="0">
              <a:spcBef>
                <a:spcPts val="0"/>
              </a:spcBef>
              <a:buClr>
                <a:srgbClr val="F3F3F3"/>
              </a:buClr>
              <a:buSzPct val="100000"/>
              <a:buChar char="●"/>
            </a:pPr>
            <a:r>
              <a:rPr lang="zh-CN" sz="2400">
                <a:solidFill>
                  <a:srgbClr val="F3F3F3"/>
                </a:solidFill>
              </a:rPr>
              <a:t>Calculate the delay rate, average delay time and average air time for each flight.</a:t>
            </a:r>
          </a:p>
          <a:p>
            <a:pPr lvl="0" rtl="0">
              <a:spcBef>
                <a:spcPts val="0"/>
              </a:spcBef>
              <a:buNone/>
            </a:pPr>
            <a:endParaRPr sz="2400">
              <a:solidFill>
                <a:srgbClr val="F3F3F3"/>
              </a:solidFill>
            </a:endParaRPr>
          </a:p>
          <a:p>
            <a:pPr marL="457200" lvl="0" indent="-381000">
              <a:spcBef>
                <a:spcPts val="0"/>
              </a:spcBef>
              <a:buClr>
                <a:srgbClr val="F3F3F3"/>
              </a:buClr>
              <a:buSzPct val="100000"/>
              <a:buChar char="●"/>
            </a:pPr>
            <a:r>
              <a:rPr lang="zh-CN" sz="2400">
                <a:solidFill>
                  <a:srgbClr val="F3F3F3"/>
                </a:solidFill>
              </a:rPr>
              <a:t>Calculate average customer review score</a:t>
            </a:r>
          </a:p>
          <a:p>
            <a:pPr lvl="0">
              <a:spcBef>
                <a:spcPts val="0"/>
              </a:spcBef>
              <a:buNone/>
            </a:pPr>
            <a:endParaRPr sz="2400">
              <a:solidFill>
                <a:srgbClr val="F3F3F3"/>
              </a:solidFill>
            </a:endParaRPr>
          </a:p>
          <a:p>
            <a:pPr marL="457200" lvl="0" indent="-381000">
              <a:spcBef>
                <a:spcPts val="0"/>
              </a:spcBef>
              <a:buClr>
                <a:srgbClr val="F3F3F3"/>
              </a:buClr>
              <a:buSzPct val="100000"/>
              <a:buChar char="●"/>
            </a:pPr>
            <a:r>
              <a:rPr lang="zh-CN" sz="2400">
                <a:solidFill>
                  <a:srgbClr val="F3F3F3"/>
                </a:solidFill>
              </a:rPr>
              <a:t>Store the result into HBase.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Shape 456"/>
          <p:cNvSpPr txBox="1">
            <a:spLocks noGrp="1"/>
          </p:cNvSpPr>
          <p:nvPr>
            <p:ph type="title" idx="4294967295"/>
          </p:nvPr>
        </p:nvSpPr>
        <p:spPr>
          <a:xfrm>
            <a:off x="647700" y="430212"/>
            <a:ext cx="10787100" cy="676199"/>
          </a:xfrm>
          <a:prstGeom prst="rect">
            <a:avLst/>
          </a:prstGeom>
          <a:noFill/>
          <a:ln>
            <a:noFill/>
          </a:ln>
        </p:spPr>
        <p:txBody>
          <a:bodyPr lIns="216000" tIns="0" rIns="0" bIns="36000" anchor="ctr" anchorCtr="0">
            <a:noAutofit/>
          </a:bodyPr>
          <a:lstStyle/>
          <a:p>
            <a:pPr marL="0" marR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zh-CN"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</a:t>
            </a:r>
            <a:r>
              <a:rPr lang="zh-CN" sz="4800"/>
              <a:t>Base</a:t>
            </a:r>
          </a:p>
        </p:txBody>
      </p:sp>
      <p:sp>
        <p:nvSpPr>
          <p:cNvPr id="457" name="Shape 457"/>
          <p:cNvSpPr txBox="1"/>
          <p:nvPr/>
        </p:nvSpPr>
        <p:spPr>
          <a:xfrm>
            <a:off x="1285350" y="1330225"/>
            <a:ext cx="9621300" cy="749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indent="152400" rtl="0">
              <a:spcBef>
                <a:spcPts val="300"/>
              </a:spcBef>
              <a:spcAft>
                <a:spcPts val="300"/>
              </a:spcAft>
              <a:buNone/>
            </a:pPr>
            <a:r>
              <a:rPr lang="zh-CN" sz="2400">
                <a:solidFill>
                  <a:schemeClr val="dk1"/>
                </a:solidFill>
              </a:rPr>
              <a:t>Apache HBase is the Hadoop database that is used for a distributed, scalable, big data store.</a:t>
            </a:r>
          </a:p>
        </p:txBody>
      </p:sp>
      <p:sp>
        <p:nvSpPr>
          <p:cNvPr id="458" name="Shape 458"/>
          <p:cNvSpPr txBox="1"/>
          <p:nvPr/>
        </p:nvSpPr>
        <p:spPr>
          <a:xfrm>
            <a:off x="6541200" y="2496850"/>
            <a:ext cx="5510400" cy="3412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381000" rtl="0">
              <a:spcBef>
                <a:spcPts val="0"/>
              </a:spcBef>
              <a:buClr>
                <a:srgbClr val="F3F3F3"/>
              </a:buClr>
              <a:buSzPct val="100000"/>
              <a:buChar char="●"/>
            </a:pPr>
            <a:r>
              <a:rPr lang="zh-CN" sz="2400">
                <a:solidFill>
                  <a:srgbClr val="F3F3F3"/>
                </a:solidFill>
              </a:rPr>
              <a:t>Random, real time read/write access to Big data.</a:t>
            </a:r>
          </a:p>
          <a:p>
            <a:pPr lvl="0" rtl="0">
              <a:spcBef>
                <a:spcPts val="0"/>
              </a:spcBef>
              <a:buNone/>
            </a:pPr>
            <a:endParaRPr sz="2400">
              <a:solidFill>
                <a:srgbClr val="F3F3F3"/>
              </a:solidFill>
            </a:endParaRPr>
          </a:p>
          <a:p>
            <a:pPr marL="457200" lvl="0" indent="-381000" rtl="0">
              <a:spcBef>
                <a:spcPts val="0"/>
              </a:spcBef>
              <a:buClr>
                <a:srgbClr val="F3F3F3"/>
              </a:buClr>
              <a:buSzPct val="100000"/>
              <a:buChar char="●"/>
            </a:pPr>
            <a:r>
              <a:rPr lang="zh-CN" sz="2400">
                <a:solidFill>
                  <a:srgbClr val="F3F3F3"/>
                </a:solidFill>
              </a:rPr>
              <a:t>Key/value storage. Fast query using key.</a:t>
            </a:r>
          </a:p>
        </p:txBody>
      </p:sp>
      <p:pic>
        <p:nvPicPr>
          <p:cNvPr id="459" name="Shape 459" descr="Screen Shot 2016-12-11 at 9.03.32 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94175" y="161000"/>
            <a:ext cx="4808451" cy="121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" name="Shape 460" descr="hadoop-world-2011-advanced-hbase-schema-design-6-728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8875" y="2303125"/>
            <a:ext cx="5725299" cy="4293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Shape 466"/>
          <p:cNvSpPr txBox="1">
            <a:spLocks noGrp="1"/>
          </p:cNvSpPr>
          <p:nvPr>
            <p:ph type="title" idx="4294967295"/>
          </p:nvPr>
        </p:nvSpPr>
        <p:spPr>
          <a:xfrm>
            <a:off x="647700" y="430212"/>
            <a:ext cx="10787100" cy="676199"/>
          </a:xfrm>
          <a:prstGeom prst="rect">
            <a:avLst/>
          </a:prstGeom>
          <a:noFill/>
          <a:ln>
            <a:noFill/>
          </a:ln>
        </p:spPr>
        <p:txBody>
          <a:bodyPr lIns="216000" tIns="0" rIns="0" bIns="36000" anchor="ctr" anchorCtr="0">
            <a:noAutofit/>
          </a:bodyPr>
          <a:lstStyle/>
          <a:p>
            <a:pPr marL="0" marR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zh-CN" sz="4800"/>
              <a:t>Data Preparation</a:t>
            </a:r>
          </a:p>
        </p:txBody>
      </p:sp>
      <p:sp>
        <p:nvSpPr>
          <p:cNvPr id="467" name="Shape 467"/>
          <p:cNvSpPr txBox="1"/>
          <p:nvPr/>
        </p:nvSpPr>
        <p:spPr>
          <a:xfrm>
            <a:off x="1285350" y="1330225"/>
            <a:ext cx="9621300" cy="3776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300"/>
              </a:spcBef>
              <a:spcAft>
                <a:spcPts val="300"/>
              </a:spcAft>
              <a:buNone/>
            </a:pPr>
            <a:r>
              <a:rPr lang="zh-CN" sz="2400" b="1">
                <a:solidFill>
                  <a:srgbClr val="6AA84F"/>
                </a:solidFill>
              </a:rPr>
              <a:t>Select Attributes:</a:t>
            </a:r>
          </a:p>
          <a:p>
            <a:pPr marL="914400" lvl="0" indent="-381000" rtl="0">
              <a:spcBef>
                <a:spcPts val="300"/>
              </a:spcBef>
              <a:spcAft>
                <a:spcPts val="300"/>
              </a:spcAft>
              <a:buClr>
                <a:schemeClr val="dk1"/>
              </a:buClr>
              <a:buSzPct val="100000"/>
              <a:buAutoNum type="arabicPeriod"/>
            </a:pPr>
            <a:r>
              <a:rPr lang="zh-CN" sz="2400">
                <a:solidFill>
                  <a:schemeClr val="dk1"/>
                </a:solidFill>
              </a:rPr>
              <a:t>CARRIER</a:t>
            </a:r>
          </a:p>
          <a:p>
            <a:pPr marL="914400" lvl="0" indent="-381000" rtl="0">
              <a:spcBef>
                <a:spcPts val="300"/>
              </a:spcBef>
              <a:spcAft>
                <a:spcPts val="300"/>
              </a:spcAft>
              <a:buClr>
                <a:schemeClr val="dk1"/>
              </a:buClr>
              <a:buSzPct val="100000"/>
              <a:buAutoNum type="arabicPeriod"/>
            </a:pPr>
            <a:r>
              <a:rPr lang="zh-CN" sz="2400">
                <a:solidFill>
                  <a:schemeClr val="dk1"/>
                </a:solidFill>
              </a:rPr>
              <a:t>FL_NUM: Flight number</a:t>
            </a:r>
          </a:p>
          <a:p>
            <a:pPr marL="914400" lvl="0" indent="-381000" rtl="0">
              <a:spcBef>
                <a:spcPts val="300"/>
              </a:spcBef>
              <a:spcAft>
                <a:spcPts val="300"/>
              </a:spcAft>
              <a:buClr>
                <a:schemeClr val="dk1"/>
              </a:buClr>
              <a:buSzPct val="100000"/>
              <a:buAutoNum type="arabicPeriod"/>
            </a:pPr>
            <a:r>
              <a:rPr lang="zh-CN" sz="2400">
                <a:solidFill>
                  <a:schemeClr val="dk1"/>
                </a:solidFill>
              </a:rPr>
              <a:t>DEP_DELAY: Departure delay time</a:t>
            </a:r>
          </a:p>
          <a:p>
            <a:pPr marL="914400" lvl="0" indent="-381000" rtl="0">
              <a:spcBef>
                <a:spcPts val="300"/>
              </a:spcBef>
              <a:spcAft>
                <a:spcPts val="300"/>
              </a:spcAft>
              <a:buClr>
                <a:schemeClr val="dk1"/>
              </a:buClr>
              <a:buSzPct val="100000"/>
              <a:buAutoNum type="arabicPeriod"/>
            </a:pPr>
            <a:r>
              <a:rPr lang="zh-CN" sz="2400">
                <a:solidFill>
                  <a:schemeClr val="dk1"/>
                </a:solidFill>
              </a:rPr>
              <a:t>ARR_DELAY: Arrival delay time</a:t>
            </a:r>
          </a:p>
          <a:p>
            <a:pPr marL="914400" lvl="0" indent="-381000" rtl="0">
              <a:spcBef>
                <a:spcPts val="300"/>
              </a:spcBef>
              <a:spcAft>
                <a:spcPts val="300"/>
              </a:spcAft>
              <a:buClr>
                <a:schemeClr val="dk1"/>
              </a:buClr>
              <a:buSzPct val="100000"/>
              <a:buAutoNum type="arabicPeriod"/>
            </a:pPr>
            <a:r>
              <a:rPr lang="zh-CN" sz="2400">
                <a:solidFill>
                  <a:schemeClr val="dk1"/>
                </a:solidFill>
              </a:rPr>
              <a:t>DEP_DEL15: Delay indicator</a:t>
            </a:r>
          </a:p>
          <a:p>
            <a:pPr marL="914400" lvl="0" indent="-381000" rtl="0">
              <a:spcBef>
                <a:spcPts val="300"/>
              </a:spcBef>
              <a:spcAft>
                <a:spcPts val="300"/>
              </a:spcAft>
              <a:buClr>
                <a:schemeClr val="dk1"/>
              </a:buClr>
              <a:buSzPct val="100000"/>
              <a:buAutoNum type="arabicPeriod"/>
            </a:pPr>
            <a:r>
              <a:rPr lang="zh-CN" sz="2400">
                <a:solidFill>
                  <a:schemeClr val="dk1"/>
                </a:solidFill>
              </a:rPr>
              <a:t>AIR_TIME: Time that the airplane is on air</a:t>
            </a:r>
          </a:p>
          <a:p>
            <a:pPr lvl="0" indent="152400" rtl="0">
              <a:spcBef>
                <a:spcPts val="300"/>
              </a:spcBef>
              <a:spcAft>
                <a:spcPts val="300"/>
              </a:spcAft>
              <a:buNone/>
            </a:pPr>
            <a:endParaRPr sz="2400">
              <a:solidFill>
                <a:schemeClr val="dk1"/>
              </a:solidFill>
            </a:endParaRPr>
          </a:p>
          <a:p>
            <a:pPr lvl="0" indent="152400" rtl="0">
              <a:spcBef>
                <a:spcPts val="300"/>
              </a:spcBef>
              <a:spcAft>
                <a:spcPts val="300"/>
              </a:spcAft>
              <a:buNone/>
            </a:pPr>
            <a:endParaRPr sz="2400">
              <a:solidFill>
                <a:schemeClr val="dk1"/>
              </a:solidFill>
            </a:endParaRPr>
          </a:p>
        </p:txBody>
      </p:sp>
      <p:pic>
        <p:nvPicPr>
          <p:cNvPr id="468" name="Shape 468" descr="Screen Shot 2016-12-11 at 9.50.34 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3150" y="4506575"/>
            <a:ext cx="7505700" cy="201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Shape 474"/>
          <p:cNvSpPr txBox="1">
            <a:spLocks noGrp="1"/>
          </p:cNvSpPr>
          <p:nvPr>
            <p:ph type="title" idx="4294967295"/>
          </p:nvPr>
        </p:nvSpPr>
        <p:spPr>
          <a:xfrm>
            <a:off x="647700" y="430212"/>
            <a:ext cx="10787100" cy="676199"/>
          </a:xfrm>
          <a:prstGeom prst="rect">
            <a:avLst/>
          </a:prstGeom>
          <a:noFill/>
          <a:ln>
            <a:noFill/>
          </a:ln>
        </p:spPr>
        <p:txBody>
          <a:bodyPr lIns="216000" tIns="0" rIns="0" bIns="36000" anchor="ctr" anchorCtr="0">
            <a:noAutofit/>
          </a:bodyPr>
          <a:lstStyle/>
          <a:p>
            <a:pPr marL="0" marR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zh-CN"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Hadoop</a:t>
            </a:r>
          </a:p>
        </p:txBody>
      </p:sp>
      <p:sp>
        <p:nvSpPr>
          <p:cNvPr id="475" name="Shape 475"/>
          <p:cNvSpPr txBox="1"/>
          <p:nvPr/>
        </p:nvSpPr>
        <p:spPr>
          <a:xfrm>
            <a:off x="1285350" y="1106425"/>
            <a:ext cx="9621300" cy="4800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300"/>
              </a:spcBef>
              <a:spcAft>
                <a:spcPts val="300"/>
              </a:spcAft>
              <a:buNone/>
            </a:pPr>
            <a:r>
              <a:rPr lang="zh-CN" sz="2400" u="sng">
                <a:solidFill>
                  <a:srgbClr val="00FFFF"/>
                </a:solidFill>
              </a:rPr>
              <a:t>Mapper:</a:t>
            </a:r>
          </a:p>
          <a:p>
            <a:pPr marL="457200" lvl="0" indent="-381000" rtl="0">
              <a:spcBef>
                <a:spcPts val="300"/>
              </a:spcBef>
              <a:spcAft>
                <a:spcPts val="300"/>
              </a:spcAft>
              <a:buClr>
                <a:srgbClr val="F3F3F3"/>
              </a:buClr>
              <a:buSzPct val="100000"/>
              <a:buChar char="●"/>
            </a:pPr>
            <a:r>
              <a:rPr lang="zh-CN" sz="2400">
                <a:solidFill>
                  <a:srgbClr val="F3F3F3"/>
                </a:solidFill>
              </a:rPr>
              <a:t>Read csv files and generate key value pairs, where</a:t>
            </a:r>
          </a:p>
          <a:p>
            <a:pPr marL="0" lvl="0" indent="0" rtl="0">
              <a:spcBef>
                <a:spcPts val="300"/>
              </a:spcBef>
              <a:spcAft>
                <a:spcPts val="300"/>
              </a:spcAft>
              <a:buNone/>
            </a:pPr>
            <a:r>
              <a:rPr lang="zh-CN" sz="2400">
                <a:solidFill>
                  <a:srgbClr val="F3F3F3"/>
                </a:solidFill>
              </a:rPr>
              <a:t>Key: &lt;Carrier + flightNum&gt;</a:t>
            </a:r>
          </a:p>
          <a:p>
            <a:pPr marL="0" lvl="0" indent="0" rtl="0">
              <a:spcBef>
                <a:spcPts val="300"/>
              </a:spcBef>
              <a:spcAft>
                <a:spcPts val="300"/>
              </a:spcAft>
              <a:buNone/>
            </a:pPr>
            <a:r>
              <a:rPr lang="zh-CN" sz="2400">
                <a:solidFill>
                  <a:srgbClr val="F3F3F3"/>
                </a:solidFill>
              </a:rPr>
              <a:t>Value: &lt;delayIndicator, arrDelayTime, depDelayTime, airTime&gt;</a:t>
            </a:r>
          </a:p>
          <a:p>
            <a:pPr marL="0" lvl="0" indent="0" algn="l" rtl="0">
              <a:spcBef>
                <a:spcPts val="300"/>
              </a:spcBef>
              <a:spcAft>
                <a:spcPts val="300"/>
              </a:spcAft>
              <a:buNone/>
            </a:pPr>
            <a:r>
              <a:rPr lang="zh-CN" sz="2400" u="sng">
                <a:solidFill>
                  <a:srgbClr val="00FFFF"/>
                </a:solidFill>
              </a:rPr>
              <a:t>Reducer:</a:t>
            </a:r>
          </a:p>
          <a:p>
            <a:pPr marL="457200" lvl="0" indent="-381000" algn="l" rtl="0">
              <a:spcBef>
                <a:spcPts val="300"/>
              </a:spcBef>
              <a:spcAft>
                <a:spcPts val="300"/>
              </a:spcAft>
              <a:buClr>
                <a:srgbClr val="F3F3F3"/>
              </a:buClr>
              <a:buSzPct val="100000"/>
              <a:buChar char="●"/>
            </a:pPr>
            <a:r>
              <a:rPr lang="zh-CN" sz="2400">
                <a:solidFill>
                  <a:srgbClr val="F3F3F3"/>
                </a:solidFill>
              </a:rPr>
              <a:t>Do the summation and generate average delay time</a:t>
            </a:r>
          </a:p>
          <a:p>
            <a:pPr lvl="0" algn="l" rtl="0">
              <a:spcBef>
                <a:spcPts val="300"/>
              </a:spcBef>
              <a:spcAft>
                <a:spcPts val="300"/>
              </a:spcAft>
              <a:buNone/>
            </a:pPr>
            <a:r>
              <a:rPr lang="zh-CN" sz="2400" u="sng">
                <a:solidFill>
                  <a:srgbClr val="00FFFF"/>
                </a:solidFill>
              </a:rPr>
              <a:t>Output</a:t>
            </a:r>
            <a:r>
              <a:rPr lang="zh-CN" sz="2400">
                <a:solidFill>
                  <a:srgbClr val="F3F3F3"/>
                </a:solidFill>
              </a:rPr>
              <a:t>(before insert into HBase):</a:t>
            </a:r>
          </a:p>
          <a:p>
            <a:pPr lvl="0" algn="l" rtl="0">
              <a:spcBef>
                <a:spcPts val="300"/>
              </a:spcBef>
              <a:spcAft>
                <a:spcPts val="300"/>
              </a:spcAft>
              <a:buNone/>
            </a:pPr>
            <a:endParaRPr sz="2400">
              <a:solidFill>
                <a:srgbClr val="F3F3F3"/>
              </a:solidFill>
            </a:endParaRPr>
          </a:p>
          <a:p>
            <a:pPr lvl="0" algn="l" rtl="0">
              <a:spcBef>
                <a:spcPts val="300"/>
              </a:spcBef>
              <a:spcAft>
                <a:spcPts val="300"/>
              </a:spcAft>
              <a:buNone/>
            </a:pPr>
            <a:endParaRPr sz="2400">
              <a:solidFill>
                <a:srgbClr val="F3F3F3"/>
              </a:solidFill>
            </a:endParaRPr>
          </a:p>
        </p:txBody>
      </p:sp>
      <p:pic>
        <p:nvPicPr>
          <p:cNvPr id="476" name="Shape 476" descr="11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3775" y="4114800"/>
            <a:ext cx="8496300" cy="2914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Shape 482"/>
          <p:cNvSpPr txBox="1">
            <a:spLocks noGrp="1"/>
          </p:cNvSpPr>
          <p:nvPr>
            <p:ph type="title" idx="4294967295"/>
          </p:nvPr>
        </p:nvSpPr>
        <p:spPr>
          <a:xfrm>
            <a:off x="647700" y="430212"/>
            <a:ext cx="10787100" cy="676199"/>
          </a:xfrm>
          <a:prstGeom prst="rect">
            <a:avLst/>
          </a:prstGeom>
          <a:noFill/>
          <a:ln>
            <a:noFill/>
          </a:ln>
        </p:spPr>
        <p:txBody>
          <a:bodyPr lIns="216000" tIns="0" rIns="0" bIns="36000" anchor="ctr" anchorCtr="0">
            <a:noAutofit/>
          </a:bodyPr>
          <a:lstStyle/>
          <a:p>
            <a:pPr marL="0" marR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zh-CN" sz="4800"/>
              <a:t>Hadoop</a:t>
            </a:r>
          </a:p>
        </p:txBody>
      </p:sp>
      <p:pic>
        <p:nvPicPr>
          <p:cNvPr id="483" name="Shape 4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99175" y="1106424"/>
            <a:ext cx="8735625" cy="55577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Shape 489"/>
          <p:cNvSpPr txBox="1">
            <a:spLocks noGrp="1"/>
          </p:cNvSpPr>
          <p:nvPr>
            <p:ph type="title" idx="4294967295"/>
          </p:nvPr>
        </p:nvSpPr>
        <p:spPr>
          <a:xfrm>
            <a:off x="647700" y="430212"/>
            <a:ext cx="10787100" cy="676199"/>
          </a:xfrm>
          <a:prstGeom prst="rect">
            <a:avLst/>
          </a:prstGeom>
          <a:noFill/>
          <a:ln>
            <a:noFill/>
          </a:ln>
        </p:spPr>
        <p:txBody>
          <a:bodyPr lIns="216000" tIns="0" rIns="0" bIns="36000" anchor="ctr" anchorCtr="0">
            <a:noAutofit/>
          </a:bodyPr>
          <a:lstStyle/>
          <a:p>
            <a:pPr marL="0" marR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zh-CN" sz="4800"/>
              <a:t>Hadoop for Passenger Review</a:t>
            </a:r>
          </a:p>
        </p:txBody>
      </p:sp>
      <p:sp>
        <p:nvSpPr>
          <p:cNvPr id="490" name="Shape 490"/>
          <p:cNvSpPr txBox="1"/>
          <p:nvPr/>
        </p:nvSpPr>
        <p:spPr>
          <a:xfrm>
            <a:off x="1285350" y="1330225"/>
            <a:ext cx="9621300" cy="3776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300"/>
              </a:spcBef>
              <a:spcAft>
                <a:spcPts val="300"/>
              </a:spcAft>
              <a:buNone/>
            </a:pPr>
            <a:r>
              <a:rPr lang="zh-CN" sz="2400" b="1">
                <a:solidFill>
                  <a:srgbClr val="6AA84F"/>
                </a:solidFill>
              </a:rPr>
              <a:t>Select Attributes:</a:t>
            </a:r>
          </a:p>
          <a:p>
            <a:pPr marL="914400" lvl="0" indent="-381000" rtl="0">
              <a:spcBef>
                <a:spcPts val="300"/>
              </a:spcBef>
              <a:spcAft>
                <a:spcPts val="300"/>
              </a:spcAft>
              <a:buClr>
                <a:schemeClr val="dk1"/>
              </a:buClr>
              <a:buSzPct val="100000"/>
              <a:buAutoNum type="arabicPeriod"/>
            </a:pPr>
            <a:r>
              <a:rPr lang="zh-CN" sz="2400">
                <a:solidFill>
                  <a:schemeClr val="dk1"/>
                </a:solidFill>
              </a:rPr>
              <a:t>Carrier</a:t>
            </a:r>
          </a:p>
          <a:p>
            <a:pPr marL="914400" lvl="0" indent="-381000" rtl="0">
              <a:spcBef>
                <a:spcPts val="300"/>
              </a:spcBef>
              <a:spcAft>
                <a:spcPts val="300"/>
              </a:spcAft>
              <a:buClr>
                <a:schemeClr val="dk1"/>
              </a:buClr>
              <a:buSzPct val="100000"/>
              <a:buAutoNum type="arabicPeriod"/>
            </a:pPr>
            <a:r>
              <a:rPr lang="zh-CN" sz="2400">
                <a:solidFill>
                  <a:schemeClr val="dk1"/>
                </a:solidFill>
              </a:rPr>
              <a:t>Overall_rating</a:t>
            </a:r>
          </a:p>
          <a:p>
            <a:pPr marL="914400" lvl="0" indent="-381000" rtl="0">
              <a:spcBef>
                <a:spcPts val="300"/>
              </a:spcBef>
              <a:spcAft>
                <a:spcPts val="300"/>
              </a:spcAft>
              <a:buClr>
                <a:schemeClr val="dk1"/>
              </a:buClr>
              <a:buSzPct val="100000"/>
              <a:buAutoNum type="arabicPeriod"/>
            </a:pPr>
            <a:r>
              <a:rPr lang="zh-CN" sz="2400">
                <a:solidFill>
                  <a:schemeClr val="dk1"/>
                </a:solidFill>
              </a:rPr>
              <a:t>Comfort_rating</a:t>
            </a:r>
          </a:p>
          <a:p>
            <a:pPr marL="914400" lvl="0" indent="-381000" rtl="0">
              <a:spcBef>
                <a:spcPts val="300"/>
              </a:spcBef>
              <a:spcAft>
                <a:spcPts val="300"/>
              </a:spcAft>
              <a:buClr>
                <a:schemeClr val="dk1"/>
              </a:buClr>
              <a:buSzPct val="100000"/>
              <a:buAutoNum type="arabicPeriod"/>
            </a:pPr>
            <a:r>
              <a:rPr lang="zh-CN" sz="2400">
                <a:solidFill>
                  <a:schemeClr val="dk1"/>
                </a:solidFill>
              </a:rPr>
              <a:t>Food_rating</a:t>
            </a:r>
          </a:p>
          <a:p>
            <a:pPr lvl="0" rtl="0">
              <a:spcBef>
                <a:spcPts val="300"/>
              </a:spcBef>
              <a:spcAft>
                <a:spcPts val="300"/>
              </a:spcAft>
              <a:buNone/>
            </a:pPr>
            <a:endParaRPr sz="2400">
              <a:solidFill>
                <a:schemeClr val="dk1"/>
              </a:solidFill>
            </a:endParaRPr>
          </a:p>
          <a:p>
            <a:pPr lvl="0" indent="152400" rtl="0">
              <a:spcBef>
                <a:spcPts val="300"/>
              </a:spcBef>
              <a:spcAft>
                <a:spcPts val="300"/>
              </a:spcAft>
              <a:buNone/>
            </a:pPr>
            <a:endParaRPr sz="2400">
              <a:solidFill>
                <a:schemeClr val="dk1"/>
              </a:solidFill>
            </a:endParaRPr>
          </a:p>
          <a:p>
            <a:pPr lvl="0" indent="152400" rtl="0">
              <a:spcBef>
                <a:spcPts val="300"/>
              </a:spcBef>
              <a:spcAft>
                <a:spcPts val="300"/>
              </a:spcAft>
              <a:buNone/>
            </a:pPr>
            <a:endParaRPr sz="2400">
              <a:solidFill>
                <a:schemeClr val="dk1"/>
              </a:solidFill>
            </a:endParaRPr>
          </a:p>
        </p:txBody>
      </p:sp>
      <p:pic>
        <p:nvPicPr>
          <p:cNvPr id="491" name="Shape 4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1225" y="3703454"/>
            <a:ext cx="10075424" cy="21492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Shape 497"/>
          <p:cNvSpPr txBox="1">
            <a:spLocks noGrp="1"/>
          </p:cNvSpPr>
          <p:nvPr>
            <p:ph type="title" idx="4294967295"/>
          </p:nvPr>
        </p:nvSpPr>
        <p:spPr>
          <a:xfrm>
            <a:off x="647700" y="430212"/>
            <a:ext cx="10787100" cy="676199"/>
          </a:xfrm>
          <a:prstGeom prst="rect">
            <a:avLst/>
          </a:prstGeom>
          <a:noFill/>
          <a:ln>
            <a:noFill/>
          </a:ln>
        </p:spPr>
        <p:txBody>
          <a:bodyPr lIns="216000" tIns="0" rIns="0" bIns="36000" anchor="ctr" anchorCtr="0">
            <a:noAutofit/>
          </a:bodyPr>
          <a:lstStyle/>
          <a:p>
            <a:pPr marL="0" marR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zh-CN" sz="4800"/>
              <a:t>Average Rating Score for airline company</a:t>
            </a:r>
          </a:p>
        </p:txBody>
      </p:sp>
      <p:pic>
        <p:nvPicPr>
          <p:cNvPr id="498" name="Shape 4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7700" y="2007890"/>
            <a:ext cx="10171100" cy="4184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Shape 504"/>
          <p:cNvSpPr txBox="1"/>
          <p:nvPr/>
        </p:nvSpPr>
        <p:spPr>
          <a:xfrm>
            <a:off x="1981200" y="2509838"/>
            <a:ext cx="2571600" cy="13716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Noto Sans Symbols"/>
              <a:buNone/>
            </a:pPr>
            <a:r>
              <a:rPr lang="zh-CN" sz="8337" b="1" i="1">
                <a:solidFill>
                  <a:schemeClr val="dk1"/>
                </a:solidFill>
              </a:rPr>
              <a:t>3</a:t>
            </a:r>
          </a:p>
        </p:txBody>
      </p:sp>
      <p:sp>
        <p:nvSpPr>
          <p:cNvPr id="505" name="Shape 505"/>
          <p:cNvSpPr txBox="1">
            <a:spLocks noGrp="1"/>
          </p:cNvSpPr>
          <p:nvPr>
            <p:ph type="title"/>
          </p:nvPr>
        </p:nvSpPr>
        <p:spPr>
          <a:xfrm>
            <a:off x="4767262" y="2678113"/>
            <a:ext cx="7045200" cy="1087500"/>
          </a:xfrm>
          <a:prstGeom prst="rect">
            <a:avLst/>
          </a:prstGeom>
          <a:noFill/>
          <a:ln>
            <a:noFill/>
          </a:ln>
        </p:spPr>
        <p:txBody>
          <a:bodyPr lIns="216000" tIns="0" rIns="0" bIns="36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zh-CN"/>
              <a:t>Machine Learning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 txBox="1"/>
          <p:nvPr/>
        </p:nvSpPr>
        <p:spPr>
          <a:xfrm>
            <a:off x="1119674" y="352425"/>
            <a:ext cx="9970500" cy="1325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 algn="ctr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zh-CN" sz="4400">
                <a:solidFill>
                  <a:schemeClr val="dk1"/>
                </a:solidFill>
              </a:rPr>
              <a:t>Datasets description</a:t>
            </a:r>
          </a:p>
        </p:txBody>
      </p:sp>
      <p:sp>
        <p:nvSpPr>
          <p:cNvPr id="159" name="Shape 159"/>
          <p:cNvSpPr txBox="1"/>
          <p:nvPr/>
        </p:nvSpPr>
        <p:spPr>
          <a:xfrm>
            <a:off x="482075" y="1555100"/>
            <a:ext cx="11367900" cy="39456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zh-CN" sz="2000">
                <a:solidFill>
                  <a:schemeClr val="dk1"/>
                </a:solidFill>
              </a:rPr>
              <a:t>2. Real-time flight price</a:t>
            </a:r>
          </a:p>
          <a:p>
            <a:pPr marL="0" marR="0" lvl="0" indent="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zh-CN" sz="2000">
                <a:solidFill>
                  <a:schemeClr val="dk1"/>
                </a:solidFill>
              </a:rPr>
              <a:t>F</a:t>
            </a:r>
            <a:r>
              <a:rPr lang="zh-CN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rom Google </a:t>
            </a:r>
            <a:r>
              <a:rPr lang="zh-CN" sz="2000">
                <a:solidFill>
                  <a:schemeClr val="dk1"/>
                </a:solidFill>
              </a:rPr>
              <a:t>QPX Express API</a:t>
            </a:r>
          </a:p>
          <a:p>
            <a:pPr marL="0" marR="0" lvl="0" indent="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zh-CN" sz="1600" u="sng">
                <a:solidFill>
                  <a:schemeClr val="hlink"/>
                </a:solidFill>
                <a:hlinkClick r:id="rId3"/>
              </a:rPr>
              <a:t>https://developers.google.com/api-client-library/java/apis/qpxExpress/v1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zh-CN"/>
              <a:t> 	</a:t>
            </a:r>
            <a:r>
              <a:rPr lang="zh-CN" sz="2000">
                <a:solidFill>
                  <a:schemeClr val="dk1"/>
                </a:solidFill>
              </a:rPr>
              <a:t>which includes price and routing of airplanes.</a:t>
            </a:r>
            <a:r>
              <a:rPr lang="zh-CN"/>
              <a:t> </a:t>
            </a:r>
          </a:p>
          <a:p>
            <a:pPr marL="0" marR="0" lvl="0" indent="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zh-CN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It contains varieties of attributes as below.</a:t>
            </a: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60" name="Shape 160"/>
          <p:cNvGraphicFramePr/>
          <p:nvPr/>
        </p:nvGraphicFramePr>
        <p:xfrm>
          <a:off x="580480" y="3636405"/>
          <a:ext cx="11171075" cy="992505"/>
        </p:xfrm>
        <a:graphic>
          <a:graphicData uri="http://schemas.openxmlformats.org/drawingml/2006/table">
            <a:tbl>
              <a:tblPr firstRow="1" bandRow="1">
                <a:noFill/>
                <a:tableStyleId>{79490DE5-BF12-49EF-BABC-9BF32C7AF313}</a:tableStyleId>
              </a:tblPr>
              <a:tblGrid>
                <a:gridCol w="1503450"/>
                <a:gridCol w="893100"/>
                <a:gridCol w="1517950"/>
                <a:gridCol w="1160100"/>
                <a:gridCol w="990250"/>
                <a:gridCol w="1105775"/>
                <a:gridCol w="1774975"/>
                <a:gridCol w="2225475"/>
              </a:tblGrid>
              <a:tr h="413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zh-CN" sz="1600">
                          <a:solidFill>
                            <a:srgbClr val="1A1A1A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saleTotal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600">
                          <a:solidFill>
                            <a:srgbClr val="1A1A1A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origin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600">
                          <a:solidFill>
                            <a:srgbClr val="1A1A1A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destination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zh-CN" sz="1600">
                          <a:solidFill>
                            <a:srgbClr val="1A1A1A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duration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zh-CN" sz="1600">
                          <a:solidFill>
                            <a:srgbClr val="1A1A1A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carrier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zh-CN" sz="1600">
                          <a:solidFill>
                            <a:srgbClr val="1A1A1A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number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zh-CN" sz="1600">
                          <a:solidFill>
                            <a:srgbClr val="1A1A1A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arrivalTime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zh-CN" sz="1600">
                          <a:solidFill>
                            <a:srgbClr val="1A1A1A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departureTime</a:t>
                      </a:r>
                    </a:p>
                  </a:txBody>
                  <a:tcPr marL="91450" marR="91450" marT="45725" marB="45725"/>
                </a:tc>
              </a:tr>
              <a:tr h="4553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zh-CN" sz="1600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USD448.10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600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BOS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600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LAX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zh-CN" sz="1600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388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zh-CN" sz="1600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B6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zh-CN" sz="1600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687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zh-CN" sz="1600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2016-12-24T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zh-CN" sz="1600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00:43-08:00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zh-CN" sz="1600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2016-12-23T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zh-CN" sz="1600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21:15-05:00</a:t>
                      </a:r>
                    </a:p>
                  </a:txBody>
                  <a:tcPr marL="91450" marR="91450" marT="45725" marB="45725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Shape 511"/>
          <p:cNvSpPr txBox="1">
            <a:spLocks noGrp="1"/>
          </p:cNvSpPr>
          <p:nvPr>
            <p:ph type="title" idx="4294967295"/>
          </p:nvPr>
        </p:nvSpPr>
        <p:spPr>
          <a:xfrm>
            <a:off x="647700" y="430212"/>
            <a:ext cx="10787100" cy="676199"/>
          </a:xfrm>
          <a:prstGeom prst="rect">
            <a:avLst/>
          </a:prstGeom>
          <a:noFill/>
          <a:ln>
            <a:noFill/>
          </a:ln>
        </p:spPr>
        <p:txBody>
          <a:bodyPr lIns="216000" tIns="0" rIns="0" bIns="36000" anchor="ctr" anchorCtr="0">
            <a:noAutofit/>
          </a:bodyPr>
          <a:lstStyle/>
          <a:p>
            <a:pPr marL="0" marR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zh-CN" sz="4800"/>
              <a:t>Logistic Regression</a:t>
            </a:r>
          </a:p>
        </p:txBody>
      </p:sp>
      <p:sp>
        <p:nvSpPr>
          <p:cNvPr id="512" name="Shape 512"/>
          <p:cNvSpPr txBox="1"/>
          <p:nvPr/>
        </p:nvSpPr>
        <p:spPr>
          <a:xfrm>
            <a:off x="1285350" y="1330225"/>
            <a:ext cx="9621300" cy="3459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300"/>
              </a:spcBef>
              <a:spcAft>
                <a:spcPts val="300"/>
              </a:spcAft>
              <a:buNone/>
            </a:pPr>
            <a:r>
              <a:rPr lang="zh-CN" sz="2400" u="sng">
                <a:solidFill>
                  <a:srgbClr val="00FFFF"/>
                </a:solidFill>
              </a:rPr>
              <a:t>Independent Variables:</a:t>
            </a:r>
          </a:p>
          <a:p>
            <a:pPr marL="914400" lvl="0" indent="-381000" rtl="0">
              <a:spcBef>
                <a:spcPts val="300"/>
              </a:spcBef>
              <a:spcAft>
                <a:spcPts val="300"/>
              </a:spcAft>
              <a:buClr>
                <a:schemeClr val="dk1"/>
              </a:buClr>
              <a:buSzPct val="100000"/>
              <a:buAutoNum type="arabicPeriod"/>
            </a:pPr>
            <a:r>
              <a:rPr lang="zh-CN" sz="2400">
                <a:solidFill>
                  <a:schemeClr val="dk1"/>
                </a:solidFill>
              </a:rPr>
              <a:t>Day Of Week</a:t>
            </a:r>
          </a:p>
          <a:p>
            <a:pPr marL="914400" lvl="0" indent="-381000" rtl="0">
              <a:spcBef>
                <a:spcPts val="300"/>
              </a:spcBef>
              <a:spcAft>
                <a:spcPts val="300"/>
              </a:spcAft>
              <a:buClr>
                <a:schemeClr val="dk1"/>
              </a:buClr>
              <a:buSzPct val="100000"/>
              <a:buAutoNum type="arabicPeriod"/>
            </a:pPr>
            <a:r>
              <a:rPr lang="zh-CN" sz="2400">
                <a:solidFill>
                  <a:schemeClr val="dk1"/>
                </a:solidFill>
              </a:rPr>
              <a:t>Origin Airport</a:t>
            </a:r>
          </a:p>
          <a:p>
            <a:pPr marL="914400" lvl="0" indent="-381000" rtl="0">
              <a:spcBef>
                <a:spcPts val="300"/>
              </a:spcBef>
              <a:spcAft>
                <a:spcPts val="300"/>
              </a:spcAft>
              <a:buClr>
                <a:schemeClr val="dk1"/>
              </a:buClr>
              <a:buSzPct val="100000"/>
              <a:buAutoNum type="arabicPeriod"/>
            </a:pPr>
            <a:r>
              <a:rPr lang="zh-CN" sz="2400">
                <a:solidFill>
                  <a:schemeClr val="dk1"/>
                </a:solidFill>
              </a:rPr>
              <a:t>Destination Airport</a:t>
            </a:r>
          </a:p>
          <a:p>
            <a:pPr marL="914400" lvl="0" indent="-381000" rtl="0">
              <a:spcBef>
                <a:spcPts val="300"/>
              </a:spcBef>
              <a:spcAft>
                <a:spcPts val="300"/>
              </a:spcAft>
              <a:buClr>
                <a:schemeClr val="dk1"/>
              </a:buClr>
              <a:buSzPct val="100000"/>
              <a:buAutoNum type="arabicPeriod"/>
            </a:pPr>
            <a:r>
              <a:rPr lang="zh-CN" sz="2400">
                <a:solidFill>
                  <a:schemeClr val="dk1"/>
                </a:solidFill>
              </a:rPr>
              <a:t>Flight number</a:t>
            </a:r>
          </a:p>
          <a:p>
            <a:pPr marL="914400" lvl="0" indent="-381000" rtl="0">
              <a:spcBef>
                <a:spcPts val="300"/>
              </a:spcBef>
              <a:spcAft>
                <a:spcPts val="300"/>
              </a:spcAft>
              <a:buClr>
                <a:schemeClr val="dk1"/>
              </a:buClr>
              <a:buSzPct val="100000"/>
              <a:buAutoNum type="arabicPeriod"/>
            </a:pPr>
            <a:r>
              <a:rPr lang="zh-CN" sz="2400">
                <a:solidFill>
                  <a:schemeClr val="dk1"/>
                </a:solidFill>
              </a:rPr>
              <a:t>Departure Time Block</a:t>
            </a:r>
          </a:p>
          <a:p>
            <a:pPr marL="0" lvl="0" indent="0" rtl="0">
              <a:spcBef>
                <a:spcPts val="300"/>
              </a:spcBef>
              <a:spcAft>
                <a:spcPts val="300"/>
              </a:spcAft>
              <a:buNone/>
            </a:pPr>
            <a:r>
              <a:rPr lang="zh-CN" sz="2400" u="sng">
                <a:solidFill>
                  <a:srgbClr val="00FFFF"/>
                </a:solidFill>
              </a:rPr>
              <a:t>Dependent Variable:</a:t>
            </a:r>
          </a:p>
          <a:p>
            <a:pPr marL="457200" lvl="0" indent="457200" rtl="0">
              <a:spcBef>
                <a:spcPts val="300"/>
              </a:spcBef>
              <a:spcAft>
                <a:spcPts val="300"/>
              </a:spcAft>
              <a:buNone/>
            </a:pPr>
            <a:r>
              <a:rPr lang="zh-CN" sz="2400">
                <a:solidFill>
                  <a:schemeClr val="dk1"/>
                </a:solidFill>
              </a:rPr>
              <a:t>Delay or not(0 = on time, 1 = delay)</a:t>
            </a:r>
          </a:p>
        </p:txBody>
      </p:sp>
      <p:pic>
        <p:nvPicPr>
          <p:cNvPr id="513" name="Shape 513" descr="222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7350" y="4789525"/>
            <a:ext cx="6939048" cy="1763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Shape 519"/>
          <p:cNvSpPr txBox="1">
            <a:spLocks noGrp="1"/>
          </p:cNvSpPr>
          <p:nvPr>
            <p:ph type="title" idx="4294967295"/>
          </p:nvPr>
        </p:nvSpPr>
        <p:spPr>
          <a:xfrm>
            <a:off x="647700" y="430212"/>
            <a:ext cx="10787100" cy="676199"/>
          </a:xfrm>
          <a:prstGeom prst="rect">
            <a:avLst/>
          </a:prstGeom>
          <a:noFill/>
          <a:ln>
            <a:noFill/>
          </a:ln>
        </p:spPr>
        <p:txBody>
          <a:bodyPr lIns="216000" tIns="0" rIns="0" bIns="36000" anchor="ctr" anchorCtr="0">
            <a:noAutofit/>
          </a:bodyPr>
          <a:lstStyle/>
          <a:p>
            <a:pPr marL="0" marR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zh-CN" sz="4800"/>
              <a:t>Training with no regularization</a:t>
            </a:r>
          </a:p>
        </p:txBody>
      </p:sp>
      <p:pic>
        <p:nvPicPr>
          <p:cNvPr id="520" name="Shape 5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0975" y="1240182"/>
            <a:ext cx="6836049" cy="5150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Shape 526"/>
          <p:cNvSpPr txBox="1">
            <a:spLocks noGrp="1"/>
          </p:cNvSpPr>
          <p:nvPr>
            <p:ph type="title" idx="4294967295"/>
          </p:nvPr>
        </p:nvSpPr>
        <p:spPr>
          <a:xfrm>
            <a:off x="647700" y="430212"/>
            <a:ext cx="10787100" cy="676199"/>
          </a:xfrm>
          <a:prstGeom prst="rect">
            <a:avLst/>
          </a:prstGeom>
          <a:noFill/>
          <a:ln>
            <a:noFill/>
          </a:ln>
        </p:spPr>
        <p:txBody>
          <a:bodyPr lIns="216000" tIns="0" rIns="0" bIns="36000" anchor="ctr" anchorCtr="0">
            <a:noAutofit/>
          </a:bodyPr>
          <a:lstStyle/>
          <a:p>
            <a:pPr marL="0" marR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zh-CN" sz="4800"/>
              <a:t>Training with regularization</a:t>
            </a:r>
          </a:p>
        </p:txBody>
      </p:sp>
      <p:pic>
        <p:nvPicPr>
          <p:cNvPr id="527" name="Shape 527" descr="3333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7012" y="1106412"/>
            <a:ext cx="8688473" cy="54467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Shape 533"/>
          <p:cNvSpPr txBox="1"/>
          <p:nvPr/>
        </p:nvSpPr>
        <p:spPr>
          <a:xfrm>
            <a:off x="1981200" y="2509838"/>
            <a:ext cx="2571749" cy="13715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Noto Sans Symbols"/>
              <a:buNone/>
            </a:pPr>
            <a:r>
              <a:rPr lang="zh-CN" sz="8337" b="1" i="1">
                <a:solidFill>
                  <a:schemeClr val="dk1"/>
                </a:solidFill>
              </a:rPr>
              <a:t>4</a:t>
            </a:r>
          </a:p>
        </p:txBody>
      </p:sp>
      <p:sp>
        <p:nvSpPr>
          <p:cNvPr id="534" name="Shape 534"/>
          <p:cNvSpPr txBox="1">
            <a:spLocks noGrp="1"/>
          </p:cNvSpPr>
          <p:nvPr>
            <p:ph type="title"/>
          </p:nvPr>
        </p:nvSpPr>
        <p:spPr>
          <a:xfrm>
            <a:off x="5148262" y="2678113"/>
            <a:ext cx="7045324" cy="1087437"/>
          </a:xfrm>
          <a:prstGeom prst="rect">
            <a:avLst/>
          </a:prstGeom>
          <a:noFill/>
          <a:ln>
            <a:noFill/>
          </a:ln>
        </p:spPr>
        <p:txBody>
          <a:bodyPr lIns="216000" tIns="0" rIns="0" bIns="36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zh-CN"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Display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Shape 540"/>
          <p:cNvSpPr txBox="1"/>
          <p:nvPr/>
        </p:nvSpPr>
        <p:spPr>
          <a:xfrm>
            <a:off x="647700" y="430212"/>
            <a:ext cx="10787062" cy="67627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zh-CN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CONTENTS</a:t>
            </a:r>
          </a:p>
        </p:txBody>
      </p:sp>
      <p:pic>
        <p:nvPicPr>
          <p:cNvPr id="541" name="Shape 5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950" y="1549100"/>
            <a:ext cx="12073273" cy="503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Shape 547"/>
          <p:cNvSpPr txBox="1"/>
          <p:nvPr/>
        </p:nvSpPr>
        <p:spPr>
          <a:xfrm>
            <a:off x="647700" y="430212"/>
            <a:ext cx="10787062" cy="67627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zh-CN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CONTENTS</a:t>
            </a:r>
          </a:p>
        </p:txBody>
      </p:sp>
      <p:pic>
        <p:nvPicPr>
          <p:cNvPr id="548" name="Shape 5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2712" y="1290888"/>
            <a:ext cx="9737042" cy="54467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Shape 554"/>
          <p:cNvSpPr txBox="1"/>
          <p:nvPr/>
        </p:nvSpPr>
        <p:spPr>
          <a:xfrm>
            <a:off x="647700" y="430212"/>
            <a:ext cx="10787100" cy="6761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zh-CN" sz="3600">
                <a:solidFill>
                  <a:schemeClr val="dk1"/>
                </a:solidFill>
              </a:rPr>
              <a:t>HBase configuration </a:t>
            </a:r>
          </a:p>
        </p:txBody>
      </p:sp>
      <p:pic>
        <p:nvPicPr>
          <p:cNvPr id="555" name="Shape 5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550" y="1187550"/>
            <a:ext cx="11972625" cy="163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6" name="Shape 5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075" y="3133024"/>
            <a:ext cx="12034325" cy="264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Shape 562"/>
          <p:cNvSpPr txBox="1"/>
          <p:nvPr/>
        </p:nvSpPr>
        <p:spPr>
          <a:xfrm>
            <a:off x="647700" y="430212"/>
            <a:ext cx="10787100" cy="6761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zh-CN" sz="3600">
                <a:solidFill>
                  <a:schemeClr val="dk1"/>
                </a:solidFill>
              </a:rPr>
              <a:t>Future Scope</a:t>
            </a:r>
          </a:p>
        </p:txBody>
      </p:sp>
      <p:sp>
        <p:nvSpPr>
          <p:cNvPr id="563" name="Shape 563"/>
          <p:cNvSpPr txBox="1"/>
          <p:nvPr/>
        </p:nvSpPr>
        <p:spPr>
          <a:xfrm>
            <a:off x="595800" y="1642075"/>
            <a:ext cx="11058600" cy="4199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393700" rtl="0">
              <a:spcBef>
                <a:spcPts val="0"/>
              </a:spcBef>
              <a:buClr>
                <a:srgbClr val="EFEFEF"/>
              </a:buClr>
              <a:buSzPct val="100000"/>
              <a:buChar char="●"/>
            </a:pPr>
            <a:r>
              <a:rPr lang="zh-CN" sz="2600">
                <a:solidFill>
                  <a:srgbClr val="EFEFEF"/>
                </a:solidFill>
              </a:rPr>
              <a:t>Extend another weather data source to help the customer have a better understanding about what should he/she expect during the travel. </a:t>
            </a:r>
          </a:p>
          <a:p>
            <a:pPr marL="457200" lvl="0" indent="-393700" rtl="0">
              <a:spcBef>
                <a:spcPts val="0"/>
              </a:spcBef>
              <a:buClr>
                <a:srgbClr val="EFEFEF"/>
              </a:buClr>
              <a:buSzPct val="100000"/>
              <a:buChar char="●"/>
            </a:pPr>
            <a:r>
              <a:rPr lang="zh-CN" sz="2600">
                <a:solidFill>
                  <a:srgbClr val="EFEFEF"/>
                </a:solidFill>
              </a:rPr>
              <a:t>Combine all the different delay factors like historical delay time, delay probability, weather factors, routing and airline reputation to build a comprehensive calculation model to make the decision for the customer</a:t>
            </a:r>
          </a:p>
          <a:p>
            <a:pPr marL="457200" lvl="0" indent="-393700" rtl="0">
              <a:spcBef>
                <a:spcPts val="0"/>
              </a:spcBef>
              <a:buClr>
                <a:srgbClr val="EFEFEF"/>
              </a:buClr>
              <a:buSzPct val="100000"/>
              <a:buChar char="●"/>
            </a:pPr>
            <a:r>
              <a:rPr lang="zh-CN" sz="2600">
                <a:solidFill>
                  <a:srgbClr val="EFEFEF"/>
                </a:solidFill>
              </a:rPr>
              <a:t>Add purchase link for the end user to directly purchase the ticket through our web site.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Shape 569"/>
          <p:cNvSpPr txBox="1">
            <a:spLocks noGrp="1"/>
          </p:cNvSpPr>
          <p:nvPr>
            <p:ph type="title"/>
          </p:nvPr>
        </p:nvSpPr>
        <p:spPr>
          <a:xfrm>
            <a:off x="3595687" y="2890838"/>
            <a:ext cx="5008500" cy="787500"/>
          </a:xfrm>
          <a:prstGeom prst="rect">
            <a:avLst/>
          </a:prstGeom>
          <a:solidFill>
            <a:srgbClr val="FD9354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zh-CN" sz="432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THANKS FOR LISTENING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 txBox="1"/>
          <p:nvPr/>
        </p:nvSpPr>
        <p:spPr>
          <a:xfrm>
            <a:off x="1119674" y="352425"/>
            <a:ext cx="9970500" cy="1325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 algn="ctr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zh-CN" sz="4400">
                <a:solidFill>
                  <a:schemeClr val="dk1"/>
                </a:solidFill>
              </a:rPr>
              <a:t>Datasets description</a:t>
            </a:r>
          </a:p>
        </p:txBody>
      </p:sp>
      <p:sp>
        <p:nvSpPr>
          <p:cNvPr id="167" name="Shape 167"/>
          <p:cNvSpPr txBox="1"/>
          <p:nvPr/>
        </p:nvSpPr>
        <p:spPr>
          <a:xfrm>
            <a:off x="482075" y="1555100"/>
            <a:ext cx="11367900" cy="39456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zh-CN" sz="2000">
                <a:solidFill>
                  <a:schemeClr val="dk1"/>
                </a:solidFill>
              </a:rPr>
              <a:t>3. Airline reviews:</a:t>
            </a:r>
            <a:r>
              <a:rPr lang="zh-CN"/>
              <a:t> </a:t>
            </a:r>
          </a:p>
          <a:p>
            <a:pPr marL="0" marR="0" lvl="0" indent="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zh-CN" sz="2000">
                <a:solidFill>
                  <a:schemeClr val="dk1"/>
                </a:solidFill>
              </a:rPr>
              <a:t>From SKYTRAX</a:t>
            </a:r>
          </a:p>
          <a:p>
            <a:pPr marL="0" marR="0" lvl="0" indent="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zh-CN" sz="1600" u="sng">
                <a:solidFill>
                  <a:schemeClr val="hlink"/>
                </a:solidFill>
                <a:hlinkClick r:id="rId3"/>
              </a:rPr>
              <a:t>http://www.airlinequality.com/review-pages/a-z-airline-reviews/</a:t>
            </a:r>
            <a:r>
              <a:rPr lang="zh-CN" sz="2000">
                <a:solidFill>
                  <a:schemeClr val="dk1"/>
                </a:solidFill>
              </a:rPr>
              <a:t> </a:t>
            </a:r>
          </a:p>
          <a:p>
            <a:pPr marL="0" marR="0" lvl="0" indent="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zh-CN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It contains </a:t>
            </a:r>
            <a:r>
              <a:rPr lang="zh-CN" sz="2000">
                <a:solidFill>
                  <a:schemeClr val="dk1"/>
                </a:solidFill>
              </a:rPr>
              <a:t>41396 review records, and 20 variables.</a:t>
            </a:r>
          </a:p>
          <a:p>
            <a:pPr marL="0" marR="0" lvl="0" indent="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zh-CN" sz="2000">
                <a:solidFill>
                  <a:schemeClr val="dk1"/>
                </a:solidFill>
              </a:rPr>
              <a:t>We extracted the following 12 airlines reviews.</a:t>
            </a: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68" name="Shape 168"/>
          <p:cNvGraphicFramePr/>
          <p:nvPr/>
        </p:nvGraphicFramePr>
        <p:xfrm>
          <a:off x="816309" y="3483950"/>
          <a:ext cx="10899775" cy="1821190"/>
        </p:xfrm>
        <a:graphic>
          <a:graphicData uri="http://schemas.openxmlformats.org/drawingml/2006/table">
            <a:tbl>
              <a:tblPr firstRow="1" bandRow="1">
                <a:noFill/>
                <a:tableStyleId>{79490DE5-BF12-49EF-BABC-9BF32C7AF313}</a:tableStyleId>
              </a:tblPr>
              <a:tblGrid>
                <a:gridCol w="810900"/>
                <a:gridCol w="794375"/>
                <a:gridCol w="795650"/>
                <a:gridCol w="779150"/>
                <a:gridCol w="795650"/>
                <a:gridCol w="779150"/>
                <a:gridCol w="780425"/>
                <a:gridCol w="841375"/>
                <a:gridCol w="870575"/>
                <a:gridCol w="841375"/>
                <a:gridCol w="870575"/>
                <a:gridCol w="1009025"/>
                <a:gridCol w="931550"/>
              </a:tblGrid>
              <a:tr h="8763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F2F2F"/>
                        </a:buClr>
                        <a:buSzPct val="25000"/>
                        <a:buFont typeface="Arial"/>
                        <a:buNone/>
                      </a:pPr>
                      <a:r>
                        <a:rPr lang="zh-CN" sz="1600" u="none" strike="noStrike" cap="none">
                          <a:solidFill>
                            <a:srgbClr val="2F2F2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AA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F2F2F"/>
                        </a:buClr>
                        <a:buSzPct val="25000"/>
                        <a:buFont typeface="Arial"/>
                        <a:buNone/>
                      </a:pPr>
                      <a:r>
                        <a:rPr lang="zh-CN" sz="1600" u="none" strike="noStrike" cap="none">
                          <a:solidFill>
                            <a:srgbClr val="2F2F2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AS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F2F2F"/>
                        </a:buClr>
                        <a:buSzPct val="25000"/>
                        <a:buFont typeface="Arial"/>
                        <a:buNone/>
                      </a:pPr>
                      <a:r>
                        <a:rPr lang="zh-CN" sz="1600" u="none" strike="noStrike" cap="none">
                          <a:solidFill>
                            <a:srgbClr val="2F2F2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B6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F2F2F"/>
                        </a:buClr>
                        <a:buSzPct val="25000"/>
                        <a:buFont typeface="Arial"/>
                        <a:buNone/>
                      </a:pPr>
                      <a:r>
                        <a:rPr lang="zh-CN" sz="1600" u="none" strike="noStrike" cap="none">
                          <a:solidFill>
                            <a:srgbClr val="2F2F2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DL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F2F2F"/>
                        </a:buClr>
                        <a:buSzPct val="25000"/>
                        <a:buFont typeface="Arial"/>
                        <a:buNone/>
                      </a:pPr>
                      <a:r>
                        <a:rPr lang="zh-CN" sz="1600" u="none" strike="noStrike" cap="none">
                          <a:solidFill>
                            <a:srgbClr val="2F2F2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EV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F2F2F"/>
                        </a:buClr>
                        <a:buSzPct val="25000"/>
                        <a:buFont typeface="Arial"/>
                        <a:buNone/>
                      </a:pPr>
                      <a:r>
                        <a:rPr lang="zh-CN" sz="1600" u="none" strike="noStrike" cap="none">
                          <a:solidFill>
                            <a:srgbClr val="2F2F2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F9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F2F2F"/>
                        </a:buClr>
                        <a:buSzPct val="25000"/>
                        <a:buFont typeface="Arial"/>
                        <a:buNone/>
                      </a:pPr>
                      <a:r>
                        <a:rPr lang="zh-CN" sz="1600" u="none" strike="noStrike" cap="none">
                          <a:solidFill>
                            <a:srgbClr val="2F2F2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HA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F2F2F"/>
                        </a:buClr>
                        <a:buSzPct val="25000"/>
                        <a:buFont typeface="Arial"/>
                        <a:buNone/>
                      </a:pPr>
                      <a:r>
                        <a:rPr lang="zh-CN" sz="1600" u="none" strike="noStrike" cap="none">
                          <a:solidFill>
                            <a:srgbClr val="2F2F2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MQ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F2F2F"/>
                        </a:buClr>
                        <a:buSzPct val="25000"/>
                        <a:buFont typeface="Arial"/>
                        <a:buNone/>
                      </a:pPr>
                      <a:r>
                        <a:rPr lang="zh-CN" sz="1600" u="none" strike="noStrike" cap="none">
                          <a:solidFill>
                            <a:srgbClr val="2F2F2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NK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F2F2F"/>
                        </a:buClr>
                        <a:buSzPct val="25000"/>
                        <a:buFont typeface="Arial"/>
                        <a:buNone/>
                      </a:pPr>
                      <a:r>
                        <a:rPr lang="zh-CN" sz="1600" u="none" strike="noStrike" cap="none">
                          <a:solidFill>
                            <a:srgbClr val="2F2F2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OO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F2F2F"/>
                        </a:buClr>
                        <a:buSzPct val="25000"/>
                        <a:buFont typeface="Arial"/>
                        <a:buNone/>
                      </a:pPr>
                      <a:r>
                        <a:rPr lang="zh-CN" sz="1600" u="none" strike="noStrike" cap="none">
                          <a:solidFill>
                            <a:srgbClr val="2F2F2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UA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F2F2F"/>
                        </a:buClr>
                        <a:buSzPct val="25000"/>
                        <a:buFont typeface="Arial"/>
                        <a:buNone/>
                      </a:pPr>
                      <a:r>
                        <a:rPr lang="zh-CN" sz="1600" u="none" strike="noStrike" cap="none">
                          <a:solidFill>
                            <a:srgbClr val="2F2F2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VX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F2F2F"/>
                        </a:buClr>
                        <a:buSzPct val="25000"/>
                        <a:buFont typeface="Arial"/>
                        <a:buNone/>
                      </a:pPr>
                      <a:r>
                        <a:rPr lang="zh-CN" sz="1600" u="none" strike="noStrike" cap="none">
                          <a:solidFill>
                            <a:srgbClr val="2F2F2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WN</a:t>
                      </a:r>
                    </a:p>
                  </a:txBody>
                  <a:tcPr marL="91450" marR="91450" marT="45725" marB="45725"/>
                </a:tc>
              </a:tr>
              <a:tr h="8756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F2F2F"/>
                        </a:buClr>
                        <a:buSzPct val="25000"/>
                        <a:buFont typeface="Arial"/>
                        <a:buNone/>
                      </a:pPr>
                      <a:r>
                        <a:rPr lang="zh-CN" sz="1400" u="none" strike="noStrike" cap="none">
                          <a:solidFill>
                            <a:srgbClr val="2F2F2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american-airlines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F2F2F"/>
                        </a:buClr>
                        <a:buSzPct val="25000"/>
                        <a:buFont typeface="Arial"/>
                        <a:buNone/>
                      </a:pPr>
                      <a:r>
                        <a:rPr lang="zh-CN" sz="1400" u="none" strike="noStrike" cap="none">
                          <a:solidFill>
                            <a:srgbClr val="2F2F2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alaska-airlines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F2F2F"/>
                        </a:buClr>
                        <a:buSzPct val="25000"/>
                        <a:buFont typeface="Arial"/>
                        <a:buNone/>
                      </a:pPr>
                      <a:r>
                        <a:rPr lang="zh-CN" sz="1400" u="none" strike="noStrike" cap="none">
                          <a:solidFill>
                            <a:srgbClr val="2F2F2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jetblue-airways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F2F2F"/>
                        </a:buClr>
                        <a:buSzPct val="25000"/>
                        <a:buFont typeface="Arial"/>
                        <a:buNone/>
                      </a:pPr>
                      <a:r>
                        <a:rPr lang="zh-CN" sz="1400" u="none" strike="noStrike" cap="none">
                          <a:solidFill>
                            <a:srgbClr val="2F2F2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delta-air-lines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F2F2F"/>
                        </a:buClr>
                        <a:buSzPct val="25000"/>
                        <a:buFont typeface="Arial"/>
                        <a:buNone/>
                      </a:pPr>
                      <a:r>
                        <a:rPr lang="zh-CN" sz="1400" u="none" strike="noStrike" cap="none">
                          <a:solidFill>
                            <a:srgbClr val="2F2F2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express jet-airplines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F2F2F"/>
                        </a:buClr>
                        <a:buSzPct val="25000"/>
                        <a:buFont typeface="Arial"/>
                        <a:buNone/>
                      </a:pPr>
                      <a:r>
                        <a:rPr lang="zh-CN" sz="1400" u="none" strike="noStrike" cap="none">
                          <a:solidFill>
                            <a:srgbClr val="2F2F2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frontier-airlines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400" u="none" strike="noStrike" cap="none">
                        <a:solidFill>
                          <a:srgbClr val="2F2F2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F2F2F"/>
                        </a:buClr>
                        <a:buSzPct val="25000"/>
                        <a:buFont typeface="Arial"/>
                        <a:buNone/>
                      </a:pPr>
                      <a:r>
                        <a:rPr lang="zh-CN" sz="1400" u="none" strike="noStrike" cap="none">
                          <a:solidFill>
                            <a:srgbClr val="2F2F2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hawaiian-airlines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F2F2F"/>
                        </a:buClr>
                        <a:buSzPct val="25000"/>
                        <a:buFont typeface="Arial"/>
                        <a:buNone/>
                      </a:pPr>
                      <a:r>
                        <a:rPr lang="zh-CN" sz="1400" u="none" strike="noStrike" cap="none">
                          <a:solidFill>
                            <a:srgbClr val="2F2F2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american-eagle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F2F2F"/>
                        </a:buClr>
                        <a:buSzPct val="25000"/>
                        <a:buFont typeface="Arial"/>
                        <a:buNone/>
                      </a:pPr>
                      <a:r>
                        <a:rPr lang="zh-CN" sz="1400" u="none" strike="noStrike" cap="none">
                          <a:solidFill>
                            <a:srgbClr val="2F2F2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spirit-airlines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F2F2F"/>
                        </a:buClr>
                        <a:buSzPct val="25000"/>
                        <a:buFont typeface="Arial"/>
                        <a:buNone/>
                      </a:pPr>
                      <a:r>
                        <a:rPr lang="zh-CN" sz="1400" u="none" strike="noStrike" cap="none">
                          <a:solidFill>
                            <a:srgbClr val="2F2F2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skywest-airlines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F2F2F"/>
                        </a:buClr>
                        <a:buSzPct val="25000"/>
                        <a:buFont typeface="Arial"/>
                        <a:buNone/>
                      </a:pPr>
                      <a:r>
                        <a:rPr lang="zh-CN" sz="1400" u="none" strike="noStrike" cap="none">
                          <a:solidFill>
                            <a:srgbClr val="2F2F2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united-airlines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F2F2F"/>
                        </a:buClr>
                        <a:buSzPct val="25000"/>
                        <a:buFont typeface="Arial"/>
                        <a:buNone/>
                      </a:pPr>
                      <a:r>
                        <a:rPr lang="zh-CN" sz="1400" u="none" strike="noStrike" cap="none">
                          <a:solidFill>
                            <a:srgbClr val="2F2F2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virgin-america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F2F2F"/>
                        </a:buClr>
                        <a:buSzPct val="25000"/>
                        <a:buFont typeface="Arial"/>
                        <a:buNone/>
                      </a:pPr>
                      <a:r>
                        <a:rPr lang="zh-CN" sz="1400" u="none" strike="noStrike" cap="none">
                          <a:solidFill>
                            <a:srgbClr val="2F2F2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southwest-airlines</a:t>
                      </a:r>
                    </a:p>
                  </a:txBody>
                  <a:tcPr marL="91450" marR="91450" marT="45725" marB="45725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 txBox="1"/>
          <p:nvPr/>
        </p:nvSpPr>
        <p:spPr>
          <a:xfrm>
            <a:off x="587375" y="3524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zh-CN"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Introduction</a:t>
            </a:r>
          </a:p>
        </p:txBody>
      </p:sp>
      <p:sp>
        <p:nvSpPr>
          <p:cNvPr id="175" name="Shape 175"/>
          <p:cNvSpPr txBox="1"/>
          <p:nvPr/>
        </p:nvSpPr>
        <p:spPr>
          <a:xfrm>
            <a:off x="838450" y="1305720"/>
            <a:ext cx="10907712" cy="223361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zh-CN" sz="2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          This project consists of </a:t>
            </a:r>
            <a:r>
              <a:rPr lang="zh-CN" sz="2800" dirty="0">
                <a:solidFill>
                  <a:schemeClr val="dk1"/>
                </a:solidFill>
              </a:rPr>
              <a:t>four</a:t>
            </a:r>
            <a:r>
              <a:rPr lang="zh-CN" sz="2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parts</a:t>
            </a: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800" b="0" i="0" u="none" strike="noStrike" cap="none" dirty="0" smtClean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6" name="Shape 176"/>
          <p:cNvGrpSpPr/>
          <p:nvPr/>
        </p:nvGrpSpPr>
        <p:grpSpPr>
          <a:xfrm>
            <a:off x="1915022" y="2628900"/>
            <a:ext cx="1598673" cy="3552825"/>
            <a:chOff x="2882900" y="2190750"/>
            <a:chExt cx="1312862" cy="3552825"/>
          </a:xfrm>
        </p:grpSpPr>
        <p:sp>
          <p:nvSpPr>
            <p:cNvPr id="177" name="Shape 177"/>
            <p:cNvSpPr/>
            <p:nvPr/>
          </p:nvSpPr>
          <p:spPr>
            <a:xfrm>
              <a:off x="2882900" y="2190750"/>
              <a:ext cx="1312862" cy="355282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0275" y="5625"/>
                  </a:moveTo>
                  <a:cubicBezTo>
                    <a:pt x="35331" y="5625"/>
                    <a:pt x="15110" y="13107"/>
                    <a:pt x="15110" y="22336"/>
                  </a:cubicBezTo>
                  <a:cubicBezTo>
                    <a:pt x="15110" y="31566"/>
                    <a:pt x="35331" y="39048"/>
                    <a:pt x="60275" y="39048"/>
                  </a:cubicBezTo>
                  <a:cubicBezTo>
                    <a:pt x="85219" y="39048"/>
                    <a:pt x="105441" y="31566"/>
                    <a:pt x="105441" y="22336"/>
                  </a:cubicBezTo>
                  <a:cubicBezTo>
                    <a:pt x="105441" y="13107"/>
                    <a:pt x="85219" y="5625"/>
                    <a:pt x="60275" y="5625"/>
                  </a:cubicBezTo>
                  <a:close/>
                  <a:moveTo>
                    <a:pt x="60000" y="0"/>
                  </a:moveTo>
                  <a:cubicBezTo>
                    <a:pt x="92869" y="0"/>
                    <a:pt x="120000" y="10048"/>
                    <a:pt x="120000" y="22222"/>
                  </a:cubicBezTo>
                  <a:cubicBezTo>
                    <a:pt x="120000" y="119999"/>
                    <a:pt x="120000" y="119999"/>
                    <a:pt x="120000" y="119999"/>
                  </a:cubicBezTo>
                  <a:cubicBezTo>
                    <a:pt x="0" y="119999"/>
                    <a:pt x="0" y="119999"/>
                    <a:pt x="0" y="119999"/>
                  </a:cubicBezTo>
                  <a:cubicBezTo>
                    <a:pt x="0" y="22222"/>
                    <a:pt x="0" y="22222"/>
                    <a:pt x="0" y="22222"/>
                  </a:cubicBezTo>
                  <a:cubicBezTo>
                    <a:pt x="0" y="10048"/>
                    <a:pt x="27130" y="0"/>
                    <a:pt x="60000" y="0"/>
                  </a:cubicBezTo>
                  <a:close/>
                </a:path>
              </a:pathLst>
            </a:custGeom>
            <a:solidFill>
              <a:srgbClr val="F2576F"/>
            </a:solidFill>
            <a:ln>
              <a:noFill/>
            </a:ln>
          </p:spPr>
          <p:txBody>
            <a:bodyPr lIns="36000" tIns="1476000" rIns="36000" bIns="0" anchor="t" anchorCtr="0">
              <a:noAutofit/>
            </a:bodyPr>
            <a:lstStyle/>
            <a:p>
              <a:pPr marL="0" marR="0" lvl="0" indent="0" algn="ctr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endParaRPr lang="zh-CN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Shape 178"/>
            <p:cNvSpPr/>
            <p:nvPr/>
          </p:nvSpPr>
          <p:spPr>
            <a:xfrm>
              <a:off x="2992438" y="2301875"/>
              <a:ext cx="1098550" cy="1100137"/>
            </a:xfrm>
            <a:prstGeom prst="ellipse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lang="zh-CN"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R</a:t>
              </a:r>
            </a:p>
          </p:txBody>
        </p:sp>
      </p:grpSp>
      <p:grpSp>
        <p:nvGrpSpPr>
          <p:cNvPr id="179" name="Shape 179"/>
          <p:cNvGrpSpPr/>
          <p:nvPr/>
        </p:nvGrpSpPr>
        <p:grpSpPr>
          <a:xfrm>
            <a:off x="4061190" y="2628900"/>
            <a:ext cx="1598634" cy="3552825"/>
            <a:chOff x="4591050" y="2190750"/>
            <a:chExt cx="1314449" cy="3552825"/>
          </a:xfrm>
        </p:grpSpPr>
        <p:sp>
          <p:nvSpPr>
            <p:cNvPr id="180" name="Shape 180"/>
            <p:cNvSpPr/>
            <p:nvPr/>
          </p:nvSpPr>
          <p:spPr>
            <a:xfrm>
              <a:off x="4591050" y="2190750"/>
              <a:ext cx="1314449" cy="355282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0000" y="5625"/>
                  </a:moveTo>
                  <a:cubicBezTo>
                    <a:pt x="35261" y="5625"/>
                    <a:pt x="15206" y="13107"/>
                    <a:pt x="15206" y="22336"/>
                  </a:cubicBezTo>
                  <a:cubicBezTo>
                    <a:pt x="15206" y="31566"/>
                    <a:pt x="35261" y="39048"/>
                    <a:pt x="60000" y="39048"/>
                  </a:cubicBezTo>
                  <a:cubicBezTo>
                    <a:pt x="84738" y="39048"/>
                    <a:pt x="104793" y="31566"/>
                    <a:pt x="104793" y="22336"/>
                  </a:cubicBezTo>
                  <a:cubicBezTo>
                    <a:pt x="104793" y="13107"/>
                    <a:pt x="84738" y="5625"/>
                    <a:pt x="60000" y="5625"/>
                  </a:cubicBezTo>
                  <a:close/>
                  <a:moveTo>
                    <a:pt x="60000" y="0"/>
                  </a:moveTo>
                  <a:cubicBezTo>
                    <a:pt x="92869" y="0"/>
                    <a:pt x="120000" y="10048"/>
                    <a:pt x="120000" y="22222"/>
                  </a:cubicBezTo>
                  <a:cubicBezTo>
                    <a:pt x="120000" y="55458"/>
                    <a:pt x="120000" y="86763"/>
                    <a:pt x="120000" y="119999"/>
                  </a:cubicBezTo>
                  <a:cubicBezTo>
                    <a:pt x="79826" y="119999"/>
                    <a:pt x="40173" y="119999"/>
                    <a:pt x="0" y="119999"/>
                  </a:cubicBezTo>
                  <a:cubicBezTo>
                    <a:pt x="0" y="86763"/>
                    <a:pt x="0" y="55458"/>
                    <a:pt x="0" y="22222"/>
                  </a:cubicBezTo>
                  <a:cubicBezTo>
                    <a:pt x="0" y="10048"/>
                    <a:pt x="27130" y="0"/>
                    <a:pt x="60000" y="0"/>
                  </a:cubicBezTo>
                  <a:close/>
                </a:path>
              </a:pathLst>
            </a:custGeom>
            <a:solidFill>
              <a:srgbClr val="FD9354"/>
            </a:solidFill>
            <a:ln>
              <a:noFill/>
            </a:ln>
          </p:spPr>
          <p:txBody>
            <a:bodyPr lIns="36000" tIns="1476000" rIns="36000" bIns="0" anchor="t" anchorCtr="0">
              <a:noAutofit/>
            </a:bodyPr>
            <a:lstStyle/>
            <a:p>
              <a:pPr marL="0" marR="0" lvl="0" indent="0" algn="ctr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endParaRPr lang="zh-CN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Shape 181"/>
            <p:cNvSpPr/>
            <p:nvPr/>
          </p:nvSpPr>
          <p:spPr>
            <a:xfrm>
              <a:off x="4699000" y="2301875"/>
              <a:ext cx="1205865" cy="1100455"/>
            </a:xfrm>
            <a:prstGeom prst="ellipse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lang="zh-CN"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Hadoop</a:t>
              </a:r>
            </a:p>
          </p:txBody>
        </p:sp>
      </p:grpSp>
      <p:grpSp>
        <p:nvGrpSpPr>
          <p:cNvPr id="182" name="Shape 182"/>
          <p:cNvGrpSpPr/>
          <p:nvPr/>
        </p:nvGrpSpPr>
        <p:grpSpPr>
          <a:xfrm>
            <a:off x="8256614" y="2628900"/>
            <a:ext cx="1598673" cy="3552825"/>
            <a:chOff x="6302375" y="2190750"/>
            <a:chExt cx="1312862" cy="3552825"/>
          </a:xfrm>
        </p:grpSpPr>
        <p:sp>
          <p:nvSpPr>
            <p:cNvPr id="183" name="Shape 183"/>
            <p:cNvSpPr/>
            <p:nvPr/>
          </p:nvSpPr>
          <p:spPr>
            <a:xfrm>
              <a:off x="6302375" y="2190750"/>
              <a:ext cx="1312862" cy="355282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0000" y="5625"/>
                  </a:moveTo>
                  <a:cubicBezTo>
                    <a:pt x="35208" y="5625"/>
                    <a:pt x="15110" y="13107"/>
                    <a:pt x="15110" y="22336"/>
                  </a:cubicBezTo>
                  <a:cubicBezTo>
                    <a:pt x="15110" y="31566"/>
                    <a:pt x="35208" y="39048"/>
                    <a:pt x="60000" y="39048"/>
                  </a:cubicBezTo>
                  <a:cubicBezTo>
                    <a:pt x="84791" y="39048"/>
                    <a:pt x="104889" y="31566"/>
                    <a:pt x="104889" y="22336"/>
                  </a:cubicBezTo>
                  <a:cubicBezTo>
                    <a:pt x="104889" y="13107"/>
                    <a:pt x="84791" y="5625"/>
                    <a:pt x="60000" y="5625"/>
                  </a:cubicBezTo>
                  <a:close/>
                  <a:moveTo>
                    <a:pt x="60000" y="0"/>
                  </a:moveTo>
                  <a:cubicBezTo>
                    <a:pt x="92869" y="0"/>
                    <a:pt x="120000" y="10048"/>
                    <a:pt x="120000" y="22222"/>
                  </a:cubicBezTo>
                  <a:cubicBezTo>
                    <a:pt x="120000" y="55458"/>
                    <a:pt x="120000" y="86763"/>
                    <a:pt x="120000" y="119999"/>
                  </a:cubicBezTo>
                  <a:cubicBezTo>
                    <a:pt x="79826" y="119999"/>
                    <a:pt x="40173" y="119999"/>
                    <a:pt x="0" y="119999"/>
                  </a:cubicBezTo>
                  <a:cubicBezTo>
                    <a:pt x="0" y="86763"/>
                    <a:pt x="0" y="55458"/>
                    <a:pt x="0" y="22222"/>
                  </a:cubicBezTo>
                  <a:cubicBezTo>
                    <a:pt x="0" y="10048"/>
                    <a:pt x="27130" y="0"/>
                    <a:pt x="6000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lIns="36000" tIns="1476000" rIns="36000" bIns="0" anchor="t" anchorCtr="0">
              <a:noAutofit/>
            </a:bodyPr>
            <a:lstStyle/>
            <a:p>
              <a:pPr marL="0" marR="0" lvl="0" indent="0" algn="ctr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endParaRPr lang="zh-CN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Shape 184"/>
            <p:cNvSpPr/>
            <p:nvPr/>
          </p:nvSpPr>
          <p:spPr>
            <a:xfrm>
              <a:off x="6407150" y="2301875"/>
              <a:ext cx="1100137" cy="1100137"/>
            </a:xfrm>
            <a:prstGeom prst="ellipse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lang="zh-CN" sz="1800">
                  <a:solidFill>
                    <a:schemeClr val="dk1"/>
                  </a:solidFill>
                </a:rPr>
                <a:t>User Interface</a:t>
              </a:r>
            </a:p>
          </p:txBody>
        </p:sp>
      </p:grpSp>
      <p:grpSp>
        <p:nvGrpSpPr>
          <p:cNvPr id="185" name="Shape 185"/>
          <p:cNvGrpSpPr/>
          <p:nvPr/>
        </p:nvGrpSpPr>
        <p:grpSpPr>
          <a:xfrm>
            <a:off x="6158922" y="2628862"/>
            <a:ext cx="1598596" cy="3552900"/>
            <a:chOff x="2882900" y="2190750"/>
            <a:chExt cx="1312800" cy="3552900"/>
          </a:xfrm>
        </p:grpSpPr>
        <p:sp>
          <p:nvSpPr>
            <p:cNvPr id="186" name="Shape 186"/>
            <p:cNvSpPr/>
            <p:nvPr/>
          </p:nvSpPr>
          <p:spPr>
            <a:xfrm>
              <a:off x="2882900" y="2190750"/>
              <a:ext cx="1312800" cy="35529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0275" y="5625"/>
                  </a:moveTo>
                  <a:cubicBezTo>
                    <a:pt x="35331" y="5625"/>
                    <a:pt x="15110" y="13107"/>
                    <a:pt x="15110" y="22336"/>
                  </a:cubicBezTo>
                  <a:cubicBezTo>
                    <a:pt x="15110" y="31566"/>
                    <a:pt x="35331" y="39048"/>
                    <a:pt x="60275" y="39048"/>
                  </a:cubicBezTo>
                  <a:cubicBezTo>
                    <a:pt x="85219" y="39048"/>
                    <a:pt x="105441" y="31566"/>
                    <a:pt x="105441" y="22336"/>
                  </a:cubicBezTo>
                  <a:cubicBezTo>
                    <a:pt x="105441" y="13107"/>
                    <a:pt x="85219" y="5625"/>
                    <a:pt x="60275" y="5625"/>
                  </a:cubicBezTo>
                  <a:close/>
                  <a:moveTo>
                    <a:pt x="60000" y="0"/>
                  </a:moveTo>
                  <a:cubicBezTo>
                    <a:pt x="92869" y="0"/>
                    <a:pt x="120000" y="10048"/>
                    <a:pt x="120000" y="22222"/>
                  </a:cubicBezTo>
                  <a:cubicBezTo>
                    <a:pt x="120000" y="119999"/>
                    <a:pt x="120000" y="119999"/>
                    <a:pt x="120000" y="119999"/>
                  </a:cubicBezTo>
                  <a:cubicBezTo>
                    <a:pt x="0" y="119999"/>
                    <a:pt x="0" y="119999"/>
                    <a:pt x="0" y="119999"/>
                  </a:cubicBezTo>
                  <a:cubicBezTo>
                    <a:pt x="0" y="22222"/>
                    <a:pt x="0" y="22222"/>
                    <a:pt x="0" y="22222"/>
                  </a:cubicBezTo>
                  <a:cubicBezTo>
                    <a:pt x="0" y="10048"/>
                    <a:pt x="27130" y="0"/>
                    <a:pt x="60000" y="0"/>
                  </a:cubicBezTo>
                  <a:close/>
                </a:path>
              </a:pathLst>
            </a:custGeom>
            <a:solidFill>
              <a:srgbClr val="F2576F"/>
            </a:solidFill>
            <a:ln>
              <a:noFill/>
            </a:ln>
          </p:spPr>
          <p:txBody>
            <a:bodyPr lIns="36000" tIns="1476000" rIns="36000" bIns="0" anchor="t" anchorCtr="0">
              <a:noAutofit/>
            </a:bodyPr>
            <a:lstStyle/>
            <a:p>
              <a:pPr marL="0" marR="0" lvl="0" indent="0" algn="ctr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endParaRPr lang="zh-CN" sz="1800" dirty="0">
                <a:solidFill>
                  <a:schemeClr val="dk1"/>
                </a:solidFill>
              </a:endParaRPr>
            </a:p>
          </p:txBody>
        </p:sp>
        <p:sp>
          <p:nvSpPr>
            <p:cNvPr id="187" name="Shape 187"/>
            <p:cNvSpPr/>
            <p:nvPr/>
          </p:nvSpPr>
          <p:spPr>
            <a:xfrm>
              <a:off x="2992438" y="2301875"/>
              <a:ext cx="1098600" cy="1100100"/>
            </a:xfrm>
            <a:prstGeom prst="ellipse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lang="zh-CN" sz="1800">
                  <a:solidFill>
                    <a:schemeClr val="dk1"/>
                  </a:solidFill>
                </a:rPr>
                <a:t>Machine</a:t>
              </a: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lang="zh-CN" sz="1800">
                  <a:solidFill>
                    <a:schemeClr val="dk1"/>
                  </a:solidFill>
                </a:rPr>
                <a:t>Learning</a:t>
              </a: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2214564" y="4014788"/>
            <a:ext cx="95726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altLang="zh-CN" sz="1600" dirty="0">
                <a:solidFill>
                  <a:schemeClr val="dk1"/>
                </a:solidFill>
              </a:rPr>
              <a:t>First</a:t>
            </a:r>
            <a:r>
              <a:rPr lang="en-US" altLang="zh-CN" sz="1600" dirty="0" smtClean="0">
                <a:solidFill>
                  <a:schemeClr val="dk1"/>
                </a:solidFill>
              </a:rPr>
              <a:t>, using </a:t>
            </a:r>
            <a:r>
              <a:rPr lang="en-US" altLang="zh-CN" sz="1600" dirty="0">
                <a:solidFill>
                  <a:schemeClr val="dk1"/>
                </a:solidFill>
              </a:rPr>
              <a:t>R to </a:t>
            </a:r>
            <a:r>
              <a:rPr lang="en-US" altLang="zh-CN" sz="1600" dirty="0" err="1">
                <a:solidFill>
                  <a:schemeClr val="dk1"/>
                </a:solidFill>
              </a:rPr>
              <a:t>analyse</a:t>
            </a:r>
            <a:r>
              <a:rPr lang="en-US" altLang="zh-CN" sz="1600" dirty="0">
                <a:solidFill>
                  <a:schemeClr val="dk1"/>
                </a:solidFill>
              </a:rPr>
              <a:t> the data</a:t>
            </a:r>
          </a:p>
          <a:p>
            <a:pPr algn="ctr"/>
            <a:endParaRPr lang="en-US" sz="1600" dirty="0"/>
          </a:p>
        </p:txBody>
      </p:sp>
      <p:sp>
        <p:nvSpPr>
          <p:cNvPr id="3" name="TextBox 2"/>
          <p:cNvSpPr txBox="1"/>
          <p:nvPr/>
        </p:nvSpPr>
        <p:spPr>
          <a:xfrm>
            <a:off x="4192479" y="4063623"/>
            <a:ext cx="1251059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altLang="zh-CN" sz="1600" dirty="0">
                <a:solidFill>
                  <a:schemeClr val="dk1"/>
                </a:solidFill>
              </a:rPr>
              <a:t>Second</a:t>
            </a:r>
            <a:r>
              <a:rPr lang="en-US" altLang="zh-CN" sz="1600" dirty="0" smtClean="0">
                <a:solidFill>
                  <a:schemeClr val="dk1"/>
                </a:solidFill>
              </a:rPr>
              <a:t>,</a:t>
            </a:r>
          </a:p>
          <a:p>
            <a:pPr lvl="0" algn="ctr"/>
            <a:r>
              <a:rPr lang="en-US" altLang="zh-CN" sz="1600" dirty="0" smtClean="0">
                <a:solidFill>
                  <a:schemeClr val="dk1"/>
                </a:solidFill>
              </a:rPr>
              <a:t>using </a:t>
            </a:r>
            <a:r>
              <a:rPr lang="en-US" altLang="zh-CN" sz="1600" dirty="0">
                <a:solidFill>
                  <a:schemeClr val="dk1"/>
                </a:solidFill>
              </a:rPr>
              <a:t>Hadoop to process the data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320700" y="4063623"/>
            <a:ext cx="122927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altLang="zh-CN" sz="1600" dirty="0">
                <a:solidFill>
                  <a:schemeClr val="dk1"/>
                </a:solidFill>
              </a:rPr>
              <a:t>Also, </a:t>
            </a:r>
            <a:endParaRPr lang="en-US" altLang="zh-CN" sz="1600" dirty="0" smtClean="0">
              <a:solidFill>
                <a:schemeClr val="dk1"/>
              </a:solidFill>
            </a:endParaRPr>
          </a:p>
          <a:p>
            <a:pPr lvl="0" algn="ctr"/>
            <a:r>
              <a:rPr lang="en-US" altLang="zh-CN" sz="1600" dirty="0" smtClean="0">
                <a:solidFill>
                  <a:schemeClr val="dk1"/>
                </a:solidFill>
              </a:rPr>
              <a:t>using </a:t>
            </a:r>
            <a:r>
              <a:rPr lang="en-US" altLang="zh-CN" sz="1600" dirty="0">
                <a:solidFill>
                  <a:schemeClr val="dk1"/>
                </a:solidFill>
              </a:rPr>
              <a:t>Machine Learning predict flight delays</a:t>
            </a:r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492298" y="4096960"/>
            <a:ext cx="1071562" cy="16963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110000"/>
              </a:lnSpc>
              <a:buClr>
                <a:schemeClr val="dk1"/>
              </a:buClr>
              <a:buSzPct val="25000"/>
            </a:pPr>
            <a:r>
              <a:rPr lang="en-US" altLang="zh-CN" sz="1600" err="1">
                <a:solidFill>
                  <a:schemeClr val="dk1"/>
                </a:solidFill>
              </a:rPr>
              <a:t>Last</a:t>
            </a:r>
            <a:r>
              <a:rPr lang="en-US" altLang="zh-CN" sz="1600" smtClean="0">
                <a:solidFill>
                  <a:schemeClr val="dk1"/>
                </a:solidFill>
              </a:rPr>
              <a:t>,</a:t>
            </a:r>
          </a:p>
          <a:p>
            <a:pPr lvl="0" algn="ctr">
              <a:lnSpc>
                <a:spcPct val="110000"/>
              </a:lnSpc>
              <a:buClr>
                <a:schemeClr val="dk1"/>
              </a:buClr>
              <a:buSzPct val="25000"/>
            </a:pPr>
            <a:r>
              <a:rPr lang="en-US" altLang="zh-CN" sz="1600" dirty="0" smtClean="0">
                <a:solidFill>
                  <a:schemeClr val="dk1"/>
                </a:solidFill>
              </a:rPr>
              <a:t>using </a:t>
            </a:r>
            <a:r>
              <a:rPr lang="en-US" altLang="zh-CN" sz="1600" dirty="0">
                <a:solidFill>
                  <a:schemeClr val="dk1"/>
                </a:solidFill>
              </a:rPr>
              <a:t>a website to display the final data</a:t>
            </a:r>
            <a:endParaRPr lang="zh-CN" altLang="en-US" sz="1600" dirty="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 txBox="1">
            <a:spLocks noGrp="1"/>
          </p:cNvSpPr>
          <p:nvPr>
            <p:ph type="title"/>
          </p:nvPr>
        </p:nvSpPr>
        <p:spPr>
          <a:xfrm>
            <a:off x="647700" y="430231"/>
            <a:ext cx="10787100" cy="1047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lvl="0" rtl="0">
              <a:spcBef>
                <a:spcPts val="0"/>
              </a:spcBef>
              <a:buSzPct val="25000"/>
              <a:buNone/>
            </a:pPr>
            <a:r>
              <a:rPr lang="zh-CN" sz="4400"/>
              <a:t>Introduction</a:t>
            </a:r>
          </a:p>
        </p:txBody>
      </p:sp>
      <p:sp>
        <p:nvSpPr>
          <p:cNvPr id="194" name="Shape 194"/>
          <p:cNvSpPr txBox="1">
            <a:spLocks noGrp="1"/>
          </p:cNvSpPr>
          <p:nvPr>
            <p:ph type="body" idx="1"/>
          </p:nvPr>
        </p:nvSpPr>
        <p:spPr>
          <a:xfrm>
            <a:off x="2574925" y="1477225"/>
            <a:ext cx="7440600" cy="4393200"/>
          </a:xfrm>
          <a:prstGeom prst="rect">
            <a:avLst/>
          </a:prstGeom>
          <a:noFill/>
          <a:ln>
            <a:noFill/>
          </a:ln>
        </p:spPr>
        <p:txBody>
          <a:bodyPr lIns="0" tIns="46800" rIns="0" bIns="45700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zh-CN"/>
              <a:t>R：Using flights dataset to analyse </a:t>
            </a:r>
          </a:p>
          <a:p>
            <a:pPr marL="0" marR="0" lvl="0" indent="0" algn="l" rtl="0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endParaRPr/>
          </a:p>
          <a:p>
            <a:pPr marL="0" marR="0" lvl="0" indent="0" algn="l" rtl="0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zh-CN"/>
              <a:t>Hadoop：Using price and airline reviews datasets to           process</a:t>
            </a:r>
          </a:p>
          <a:p>
            <a:pPr marL="0" marR="0" lvl="0" indent="0" algn="l" rtl="0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endParaRPr/>
          </a:p>
          <a:p>
            <a:pPr marL="0" marR="0" lvl="0" indent="0" algn="l" rtl="0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zh-CN"/>
              <a:t>Machine learning：Using  flights dataset to predict flight delays</a:t>
            </a:r>
          </a:p>
          <a:p>
            <a:pPr marL="0" marR="0" lvl="0" indent="0" algn="l" rtl="0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endParaRPr/>
          </a:p>
          <a:p>
            <a:pPr marL="0" marR="0" lvl="0" indent="0" algn="l" rtl="0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zh-CN"/>
              <a:t>Display：Using the above 3 processed data to display</a:t>
            </a:r>
          </a:p>
          <a:p>
            <a:pPr marL="0" marR="0" lvl="0" indent="0" algn="l" rtl="0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zh-CN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	</a:t>
            </a:r>
          </a:p>
          <a:p>
            <a:pPr marL="0" marR="0" lvl="0" indent="0" algn="l" rtl="0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 txBox="1"/>
          <p:nvPr/>
        </p:nvSpPr>
        <p:spPr>
          <a:xfrm>
            <a:off x="1981200" y="2509838"/>
            <a:ext cx="2571749" cy="13715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Noto Sans Symbols"/>
              <a:buNone/>
            </a:pPr>
            <a:r>
              <a:rPr lang="zh-CN" sz="10637" b="1" i="1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</a:p>
        </p:txBody>
      </p:sp>
      <p:sp>
        <p:nvSpPr>
          <p:cNvPr id="201" name="Shape 201"/>
          <p:cNvSpPr txBox="1">
            <a:spLocks noGrp="1"/>
          </p:cNvSpPr>
          <p:nvPr>
            <p:ph type="title"/>
          </p:nvPr>
        </p:nvSpPr>
        <p:spPr>
          <a:xfrm>
            <a:off x="5148262" y="2678113"/>
            <a:ext cx="7045324" cy="1087437"/>
          </a:xfrm>
          <a:prstGeom prst="rect">
            <a:avLst/>
          </a:prstGeom>
          <a:noFill/>
          <a:ln>
            <a:noFill/>
          </a:ln>
        </p:spPr>
        <p:txBody>
          <a:bodyPr lIns="216000" tIns="0" rIns="0" bIns="36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zh-CN"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 Analysis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A000120141119A01PPBG">
  <a:themeElements>
    <a:clrScheme name="自定义 387">
      <a:dk1>
        <a:srgbClr val="FFFFFF"/>
      </a:dk1>
      <a:lt1>
        <a:srgbClr val="5F5F5F"/>
      </a:lt1>
      <a:dk2>
        <a:srgbClr val="FFFFFF"/>
      </a:dk2>
      <a:lt2>
        <a:srgbClr val="5F5F5F"/>
      </a:lt2>
      <a:accent1>
        <a:srgbClr val="C20F2A"/>
      </a:accent1>
      <a:accent2>
        <a:srgbClr val="DD5302"/>
      </a:accent2>
      <a:accent3>
        <a:srgbClr val="C68F2C"/>
      </a:accent3>
      <a:accent4>
        <a:srgbClr val="8F2578"/>
      </a:accent4>
      <a:accent5>
        <a:srgbClr val="F69582"/>
      </a:accent5>
      <a:accent6>
        <a:srgbClr val="9FBE3C"/>
      </a:accent6>
      <a:hlink>
        <a:srgbClr val="00B0F0"/>
      </a:hlink>
      <a:folHlink>
        <a:srgbClr val="AFB2B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1618</Words>
  <Application>Microsoft Macintosh PowerPoint</Application>
  <PresentationFormat>Widescreen</PresentationFormat>
  <Paragraphs>311</Paragraphs>
  <Slides>58</Slides>
  <Notes>58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5" baseType="lpstr">
      <vt:lpstr>Times New Roman</vt:lpstr>
      <vt:lpstr>Verdana</vt:lpstr>
      <vt:lpstr>Questrial</vt:lpstr>
      <vt:lpstr>Arial</vt:lpstr>
      <vt:lpstr>Noto Sans Symbols</vt:lpstr>
      <vt:lpstr>Calibri</vt:lpstr>
      <vt:lpstr>A000120141119A01PPBG</vt:lpstr>
      <vt:lpstr>US Flight On-time Performance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Introduction</vt:lpstr>
      <vt:lpstr>R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   Hadoop</vt:lpstr>
      <vt:lpstr>Hadoop</vt:lpstr>
      <vt:lpstr>HBase</vt:lpstr>
      <vt:lpstr>Data Preparation</vt:lpstr>
      <vt:lpstr>Hadoop</vt:lpstr>
      <vt:lpstr>Hadoop</vt:lpstr>
      <vt:lpstr>Hadoop for Passenger Review</vt:lpstr>
      <vt:lpstr>Average Rating Score for airline company</vt:lpstr>
      <vt:lpstr>Machine Learning</vt:lpstr>
      <vt:lpstr>Logistic Regression</vt:lpstr>
      <vt:lpstr>Training with no regularization</vt:lpstr>
      <vt:lpstr>Training with regularization</vt:lpstr>
      <vt:lpstr>Display</vt:lpstr>
      <vt:lpstr>PowerPoint Presentation</vt:lpstr>
      <vt:lpstr>PowerPoint Presentation</vt:lpstr>
      <vt:lpstr>PowerPoint Presentation</vt:lpstr>
      <vt:lpstr>PowerPoint Presentation</vt:lpstr>
      <vt:lpstr>THANKS FOR LISTENING</vt:lpstr>
    </vt:vector>
  </TitlesOfParts>
  <LinksUpToDate>false</LinksUpToDate>
  <SharedDoc>false</SharedDoc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 Flight On-time Performance Analysis</dc:title>
  <cp:lastModifiedBy>Microsoft Office User</cp:lastModifiedBy>
  <cp:revision>1</cp:revision>
  <dcterms:modified xsi:type="dcterms:W3CDTF">2016-12-12T20:38:57Z</dcterms:modified>
</cp:coreProperties>
</file>